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0" r:id="rId1"/>
    <p:sldMasterId id="2147483651" r:id="rId2"/>
  </p:sldMasterIdLst>
  <p:notesMasterIdLst>
    <p:notesMasterId r:id="rId45"/>
  </p:notesMasterIdLst>
  <p:handoutMasterIdLst>
    <p:handoutMasterId r:id="rId46"/>
  </p:handoutMasterIdLst>
  <p:sldIdLst>
    <p:sldId id="258" r:id="rId3"/>
    <p:sldId id="382" r:id="rId4"/>
    <p:sldId id="383" r:id="rId5"/>
    <p:sldId id="384" r:id="rId6"/>
    <p:sldId id="356" r:id="rId7"/>
    <p:sldId id="327" r:id="rId8"/>
    <p:sldId id="402" r:id="rId9"/>
    <p:sldId id="303" r:id="rId10"/>
    <p:sldId id="403" r:id="rId11"/>
    <p:sldId id="338" r:id="rId12"/>
    <p:sldId id="355" r:id="rId13"/>
    <p:sldId id="357" r:id="rId14"/>
    <p:sldId id="404" r:id="rId15"/>
    <p:sldId id="405" r:id="rId16"/>
    <p:sldId id="339" r:id="rId17"/>
    <p:sldId id="427" r:id="rId18"/>
    <p:sldId id="428" r:id="rId19"/>
    <p:sldId id="312" r:id="rId20"/>
    <p:sldId id="422" r:id="rId21"/>
    <p:sldId id="379" r:id="rId22"/>
    <p:sldId id="416" r:id="rId23"/>
    <p:sldId id="424" r:id="rId24"/>
    <p:sldId id="387" r:id="rId25"/>
    <p:sldId id="410" r:id="rId26"/>
    <p:sldId id="417" r:id="rId27"/>
    <p:sldId id="419" r:id="rId28"/>
    <p:sldId id="411" r:id="rId29"/>
    <p:sldId id="412" r:id="rId30"/>
    <p:sldId id="423" r:id="rId31"/>
    <p:sldId id="388" r:id="rId32"/>
    <p:sldId id="425" r:id="rId33"/>
    <p:sldId id="406" r:id="rId34"/>
    <p:sldId id="414" r:id="rId35"/>
    <p:sldId id="418" r:id="rId36"/>
    <p:sldId id="426" r:id="rId37"/>
    <p:sldId id="407" r:id="rId38"/>
    <p:sldId id="415" r:id="rId39"/>
    <p:sldId id="420" r:id="rId40"/>
    <p:sldId id="377" r:id="rId41"/>
    <p:sldId id="352" r:id="rId42"/>
    <p:sldId id="360" r:id="rId43"/>
    <p:sldId id="397" r:id="rId44"/>
  </p:sldIdLst>
  <p:sldSz cx="10080625" cy="7559675"/>
  <p:notesSz cx="7099300" cy="10234613"/>
  <p:defaultTextStyle>
    <a:defPPr>
      <a:defRPr lang="en-GB"/>
    </a:defPPr>
    <a:lvl1pPr algn="l" defTabSz="449263" rtl="0" eaLnBrk="0" fontAlgn="base" hangingPunct="0">
      <a:spcBef>
        <a:spcPct val="0"/>
      </a:spcBef>
      <a:spcAft>
        <a:spcPct val="0"/>
      </a:spcAft>
      <a:defRPr kern="1200">
        <a:solidFill>
          <a:srgbClr val="000099"/>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rgbClr val="000099"/>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rgbClr val="000099"/>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rgbClr val="000099"/>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rgbClr val="000099"/>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rgbClr val="000099"/>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rgbClr val="000099"/>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rgbClr val="000099"/>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rgbClr val="000099"/>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086">
          <p15:clr>
            <a:srgbClr val="A4A3A4"/>
          </p15:clr>
        </p15:guide>
        <p15:guide id="2" pos="159">
          <p15:clr>
            <a:srgbClr val="A4A3A4"/>
          </p15:clr>
        </p15:guide>
      </p15:sldGuideLst>
    </p:ext>
    <p:ext uri="{2D200454-40CA-4A62-9FC3-DE9A4176ACB9}">
      <p15:notesGuideLst xmlns:p15="http://schemas.microsoft.com/office/powerpoint/2012/main">
        <p15:guide id="1" orient="horz" pos="2757">
          <p15:clr>
            <a:srgbClr val="A4A3A4"/>
          </p15:clr>
        </p15:guide>
        <p15:guide id="2" pos="20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oit Verniere" initials="BV" lastIdx="12" clrIdx="0"/>
  <p:cmAuthor id="2" name="Sandra Sylvain" initials="SS" lastIdx="2" clrIdx="1"/>
  <p:cmAuthor id="3" name="cdelville" initials="c"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3300"/>
    <a:srgbClr val="0066FF"/>
    <a:srgbClr val="009900"/>
    <a:srgbClr val="66CCFF"/>
    <a:srgbClr val="AF4E99"/>
    <a:srgbClr val="F296E0"/>
    <a:srgbClr val="2568B3"/>
    <a:srgbClr val="568424"/>
    <a:srgbClr val="99CC00"/>
    <a:srgbClr val="C79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35" autoAdjust="0"/>
    <p:restoredTop sz="89273" autoAdjust="0"/>
  </p:normalViewPr>
  <p:slideViewPr>
    <p:cSldViewPr snapToGrid="0">
      <p:cViewPr>
        <p:scale>
          <a:sx n="90" d="100"/>
          <a:sy n="90" d="100"/>
        </p:scale>
        <p:origin x="420" y="96"/>
      </p:cViewPr>
      <p:guideLst>
        <p:guide orient="horz" pos="2086"/>
        <p:guide pos="159"/>
      </p:guideLst>
    </p:cSldViewPr>
  </p:slideViewPr>
  <p:outlineViewPr>
    <p:cViewPr varScale="1">
      <p:scale>
        <a:sx n="170" d="200"/>
        <a:sy n="170" d="200"/>
      </p:scale>
      <p:origin x="-780" y="-84"/>
    </p:cViewPr>
  </p:outlineViewPr>
  <p:notesTextViewPr>
    <p:cViewPr>
      <p:scale>
        <a:sx n="1" d="1"/>
        <a:sy n="1" d="1"/>
      </p:scale>
      <p:origin x="0" y="0"/>
    </p:cViewPr>
  </p:notesTextViewPr>
  <p:notesViewPr>
    <p:cSldViewPr snapToGrid="0">
      <p:cViewPr varScale="1">
        <p:scale>
          <a:sx n="82" d="100"/>
          <a:sy n="82" d="100"/>
        </p:scale>
        <p:origin x="-3144" y="-78"/>
      </p:cViewPr>
      <p:guideLst>
        <p:guide orient="horz" pos="2757"/>
        <p:guide pos="202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defTabSz="465138">
              <a:defRPr sz="1200"/>
            </a:lvl1pPr>
          </a:lstStyle>
          <a:p>
            <a:pPr>
              <a:defRPr/>
            </a:pPr>
            <a:endParaRPr lang="fr-FR" altLang="fr-FR"/>
          </a:p>
        </p:txBody>
      </p:sp>
      <p:sp>
        <p:nvSpPr>
          <p:cNvPr id="96259" name="Rectangle 3"/>
          <p:cNvSpPr>
            <a:spLocks noGrp="1" noChangeArrowheads="1"/>
          </p:cNvSpPr>
          <p:nvPr>
            <p:ph type="dt" sz="quarter" idx="1"/>
          </p:nvPr>
        </p:nvSpPr>
        <p:spPr bwMode="auto">
          <a:xfrm>
            <a:off x="4021138" y="0"/>
            <a:ext cx="3076575"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t" anchorCtr="0" compatLnSpc="1">
            <a:prstTxWarp prst="textNoShape">
              <a:avLst/>
            </a:prstTxWarp>
          </a:bodyPr>
          <a:lstStyle>
            <a:lvl1pPr algn="r" defTabSz="465138">
              <a:defRPr sz="1200"/>
            </a:lvl1pPr>
          </a:lstStyle>
          <a:p>
            <a:pPr>
              <a:defRPr/>
            </a:pPr>
            <a:fld id="{9B16CEC0-243D-4230-B981-4E55E4CFA7AC}" type="datetimeFigureOut">
              <a:rPr lang="fr-FR" altLang="fr-FR"/>
              <a:pPr>
                <a:defRPr/>
              </a:pPr>
              <a:t>07/10/2021</a:t>
            </a:fld>
            <a:endParaRPr lang="fr-FR" altLang="fr-FR"/>
          </a:p>
        </p:txBody>
      </p:sp>
      <p:sp>
        <p:nvSpPr>
          <p:cNvPr id="96260" name="Rectangle 4"/>
          <p:cNvSpPr>
            <a:spLocks noGrp="1" noChangeArrowheads="1"/>
          </p:cNvSpPr>
          <p:nvPr>
            <p:ph type="ftr" sz="quarter" idx="2"/>
          </p:nvPr>
        </p:nvSpPr>
        <p:spPr bwMode="auto">
          <a:xfrm>
            <a:off x="0"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defTabSz="465138">
              <a:defRPr sz="1200"/>
            </a:lvl1pPr>
          </a:lstStyle>
          <a:p>
            <a:pPr>
              <a:defRPr/>
            </a:pPr>
            <a:endParaRPr lang="fr-FR" altLang="fr-FR"/>
          </a:p>
        </p:txBody>
      </p:sp>
      <p:sp>
        <p:nvSpPr>
          <p:cNvPr id="96261" name="Rectangle 5"/>
          <p:cNvSpPr>
            <a:spLocks noGrp="1" noChangeArrowheads="1"/>
          </p:cNvSpPr>
          <p:nvPr>
            <p:ph type="sldNum" sz="quarter" idx="3"/>
          </p:nvPr>
        </p:nvSpPr>
        <p:spPr bwMode="auto">
          <a:xfrm>
            <a:off x="4021138" y="9720263"/>
            <a:ext cx="3076575" cy="51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68" tIns="47384" rIns="94768" bIns="47384" numCol="1" anchor="b" anchorCtr="0" compatLnSpc="1">
            <a:prstTxWarp prst="textNoShape">
              <a:avLst/>
            </a:prstTxWarp>
          </a:bodyPr>
          <a:lstStyle>
            <a:lvl1pPr algn="r" defTabSz="465138">
              <a:defRPr sz="1200"/>
            </a:lvl1pPr>
          </a:lstStyle>
          <a:p>
            <a:pPr>
              <a:defRPr/>
            </a:pPr>
            <a:fld id="{0CE56BD7-2BCB-49B5-BD37-DA7184BD816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8D572259-9310-4731-984E-8508744267D4}"/>
              </a:ext>
            </a:extLst>
          </p:cNvPr>
          <p:cNvSpPr>
            <a:spLocks noGrp="1" noRot="1" noChangeAspect="1" noChangeArrowheads="1"/>
          </p:cNvSpPr>
          <p:nvPr>
            <p:ph type="sldImg"/>
          </p:nvPr>
        </p:nvSpPr>
        <p:spPr bwMode="auto">
          <a:xfrm>
            <a:off x="990600" y="777875"/>
            <a:ext cx="5114925" cy="383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sp>
      <p:sp>
        <p:nvSpPr>
          <p:cNvPr id="15362" name="Rectangle 2">
            <a:extLst>
              <a:ext uri="{FF2B5EF4-FFF2-40B4-BE49-F238E27FC236}">
                <a16:creationId xmlns:a16="http://schemas.microsoft.com/office/drawing/2014/main" id="{5479C6FC-81FF-453D-9BE8-92557D1BC774}"/>
              </a:ext>
            </a:extLst>
          </p:cNvPr>
          <p:cNvSpPr>
            <a:spLocks noGrp="1" noChangeArrowheads="1"/>
          </p:cNvSpPr>
          <p:nvPr>
            <p:ph type="body"/>
          </p:nvPr>
        </p:nvSpPr>
        <p:spPr bwMode="auto">
          <a:xfrm>
            <a:off x="709613" y="4860925"/>
            <a:ext cx="5678487" cy="460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noProof="0"/>
          </a:p>
        </p:txBody>
      </p:sp>
      <p:sp>
        <p:nvSpPr>
          <p:cNvPr id="15363" name="Rectangle 3">
            <a:extLst>
              <a:ext uri="{FF2B5EF4-FFF2-40B4-BE49-F238E27FC236}">
                <a16:creationId xmlns:a16="http://schemas.microsoft.com/office/drawing/2014/main" id="{02540D61-CD25-4B98-AFF5-CA238D9B967C}"/>
              </a:ext>
            </a:extLst>
          </p:cNvPr>
          <p:cNvSpPr>
            <a:spLocks noGrp="1" noChangeArrowheads="1"/>
          </p:cNvSpPr>
          <p:nvPr>
            <p:ph type="hdr"/>
          </p:nvPr>
        </p:nvSpPr>
        <p:spPr bwMode="auto">
          <a:xfrm>
            <a:off x="0" y="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23863" eaLnBrk="1">
              <a:lnSpc>
                <a:spcPct val="95000"/>
              </a:lnSpc>
              <a:buClr>
                <a:srgbClr val="000000"/>
              </a:buClr>
              <a:buSzPct val="100000"/>
              <a:buFont typeface="Times New Roman" panose="02020603050405020304" pitchFamily="18" charset="0"/>
              <a:buNone/>
              <a:tabLst>
                <a:tab pos="423863" algn="l"/>
                <a:tab pos="852488" algn="l"/>
                <a:tab pos="1277938" algn="l"/>
                <a:tab pos="1706563" algn="l"/>
                <a:tab pos="2132013" algn="l"/>
                <a:tab pos="2560638" algn="l"/>
                <a:tab pos="2984500" algn="l"/>
              </a:tabLst>
              <a:defRPr sz="1300">
                <a:solidFill>
                  <a:srgbClr val="000000"/>
                </a:solidFill>
                <a:latin typeface="Times New Roman" panose="02020603050405020304" pitchFamily="18" charset="0"/>
                <a:cs typeface="Segoe UI" panose="020B0502040204020203" pitchFamily="34" charset="0"/>
              </a:defRPr>
            </a:lvl1pPr>
          </a:lstStyle>
          <a:p>
            <a:pPr>
              <a:defRPr/>
            </a:pPr>
            <a:endParaRPr lang="fr-FR" altLang="fr-FR"/>
          </a:p>
        </p:txBody>
      </p:sp>
      <p:sp>
        <p:nvSpPr>
          <p:cNvPr id="15364" name="Rectangle 4">
            <a:extLst>
              <a:ext uri="{FF2B5EF4-FFF2-40B4-BE49-F238E27FC236}">
                <a16:creationId xmlns:a16="http://schemas.microsoft.com/office/drawing/2014/main" id="{03433E60-9393-49E1-97DE-B41B7F5C5720}"/>
              </a:ext>
            </a:extLst>
          </p:cNvPr>
          <p:cNvSpPr>
            <a:spLocks noGrp="1" noChangeArrowheads="1"/>
          </p:cNvSpPr>
          <p:nvPr>
            <p:ph type="dt"/>
          </p:nvPr>
        </p:nvSpPr>
        <p:spPr bwMode="auto">
          <a:xfrm>
            <a:off x="4017963" y="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23863" eaLnBrk="1">
              <a:lnSpc>
                <a:spcPct val="95000"/>
              </a:lnSpc>
              <a:buClr>
                <a:srgbClr val="000000"/>
              </a:buClr>
              <a:buSzPct val="100000"/>
              <a:buFont typeface="Times New Roman" panose="02020603050405020304" pitchFamily="18" charset="0"/>
              <a:buNone/>
              <a:tabLst>
                <a:tab pos="423863" algn="l"/>
                <a:tab pos="852488" algn="l"/>
                <a:tab pos="1277938" algn="l"/>
                <a:tab pos="1706563" algn="l"/>
                <a:tab pos="2132013" algn="l"/>
                <a:tab pos="2560638" algn="l"/>
                <a:tab pos="2984500" algn="l"/>
              </a:tabLst>
              <a:defRPr sz="1300">
                <a:solidFill>
                  <a:srgbClr val="000000"/>
                </a:solidFill>
                <a:latin typeface="Times New Roman" panose="02020603050405020304" pitchFamily="18" charset="0"/>
                <a:cs typeface="Segoe UI" panose="020B0502040204020203" pitchFamily="34" charset="0"/>
              </a:defRPr>
            </a:lvl1pPr>
          </a:lstStyle>
          <a:p>
            <a:pPr>
              <a:defRPr/>
            </a:pPr>
            <a:endParaRPr lang="fr-FR" altLang="fr-FR"/>
          </a:p>
        </p:txBody>
      </p:sp>
      <p:sp>
        <p:nvSpPr>
          <p:cNvPr id="15365" name="Rectangle 5">
            <a:extLst>
              <a:ext uri="{FF2B5EF4-FFF2-40B4-BE49-F238E27FC236}">
                <a16:creationId xmlns:a16="http://schemas.microsoft.com/office/drawing/2014/main" id="{938CCE6D-7D65-4769-B36A-F77383357AAA}"/>
              </a:ext>
            </a:extLst>
          </p:cNvPr>
          <p:cNvSpPr>
            <a:spLocks noGrp="1" noChangeArrowheads="1"/>
          </p:cNvSpPr>
          <p:nvPr>
            <p:ph type="ftr"/>
          </p:nvPr>
        </p:nvSpPr>
        <p:spPr bwMode="auto">
          <a:xfrm>
            <a:off x="0"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defTabSz="423863" eaLnBrk="1">
              <a:lnSpc>
                <a:spcPct val="95000"/>
              </a:lnSpc>
              <a:buClr>
                <a:srgbClr val="000000"/>
              </a:buClr>
              <a:buSzPct val="100000"/>
              <a:buFont typeface="Times New Roman" panose="02020603050405020304" pitchFamily="18" charset="0"/>
              <a:buNone/>
              <a:tabLst>
                <a:tab pos="423863" algn="l"/>
                <a:tab pos="852488" algn="l"/>
                <a:tab pos="1277938" algn="l"/>
                <a:tab pos="1706563" algn="l"/>
                <a:tab pos="2132013" algn="l"/>
                <a:tab pos="2560638" algn="l"/>
                <a:tab pos="2984500" algn="l"/>
              </a:tabLst>
              <a:defRPr sz="1300">
                <a:solidFill>
                  <a:srgbClr val="000000"/>
                </a:solidFill>
                <a:latin typeface="Times New Roman" panose="02020603050405020304" pitchFamily="18" charset="0"/>
                <a:cs typeface="Segoe UI" panose="020B0502040204020203" pitchFamily="34" charset="0"/>
              </a:defRPr>
            </a:lvl1pPr>
          </a:lstStyle>
          <a:p>
            <a:pPr>
              <a:defRPr/>
            </a:pPr>
            <a:endParaRPr lang="fr-FR" altLang="fr-FR"/>
          </a:p>
        </p:txBody>
      </p:sp>
      <p:sp>
        <p:nvSpPr>
          <p:cNvPr id="15366" name="Rectangle 6">
            <a:extLst>
              <a:ext uri="{FF2B5EF4-FFF2-40B4-BE49-F238E27FC236}">
                <a16:creationId xmlns:a16="http://schemas.microsoft.com/office/drawing/2014/main" id="{91FE5F7D-8065-4C13-87FE-16482B7ACD1B}"/>
              </a:ext>
            </a:extLst>
          </p:cNvPr>
          <p:cNvSpPr>
            <a:spLocks noGrp="1" noChangeArrowheads="1"/>
          </p:cNvSpPr>
          <p:nvPr>
            <p:ph type="sldNum"/>
          </p:nvPr>
        </p:nvSpPr>
        <p:spPr bwMode="auto">
          <a:xfrm>
            <a:off x="4017963"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defTabSz="423863" eaLnBrk="1">
              <a:lnSpc>
                <a:spcPct val="95000"/>
              </a:lnSpc>
              <a:buClr>
                <a:srgbClr val="000000"/>
              </a:buClr>
              <a:buSzPct val="100000"/>
              <a:buFont typeface="Times New Roman" panose="02020603050405020304" pitchFamily="18" charset="0"/>
              <a:buNone/>
              <a:tabLst>
                <a:tab pos="423863" algn="l"/>
                <a:tab pos="852488" algn="l"/>
                <a:tab pos="1277938" algn="l"/>
                <a:tab pos="1706563" algn="l"/>
                <a:tab pos="2132013" algn="l"/>
                <a:tab pos="2560638" algn="l"/>
                <a:tab pos="2984500" algn="l"/>
              </a:tabLst>
              <a:defRPr sz="1300">
                <a:solidFill>
                  <a:srgbClr val="000000"/>
                </a:solidFill>
                <a:latin typeface="Times New Roman" panose="02020603050405020304" pitchFamily="18" charset="0"/>
              </a:defRPr>
            </a:lvl1pPr>
          </a:lstStyle>
          <a:p>
            <a:pPr>
              <a:defRPr/>
            </a:pPr>
            <a:fld id="{8DD34A23-EF65-4491-B16A-72854321089F}"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AFF4C6C1-7A88-4D88-BC6D-8C9D328FB8CC}"/>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1pPr>
            <a:lvl2pPr marL="656973" indent="-252684"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2pPr>
            <a:lvl3pPr marL="1010730"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3pPr>
            <a:lvl4pPr marL="1415023"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4pPr>
            <a:lvl5pPr marL="1819314"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5pPr>
            <a:lvl6pPr marL="2260359"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6pPr>
            <a:lvl7pPr marL="2701405"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7pPr>
            <a:lvl8pPr marL="3142450"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8pPr>
            <a:lvl9pPr marL="3583496"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defRPr/>
            </a:pPr>
            <a:fld id="{268BAE85-6EDB-40E1-BE1E-5DC165107D35}" type="slidenum">
              <a:rPr lang="fr-FR" altLang="fr-FR" smtClean="0">
                <a:solidFill>
                  <a:srgbClr val="000000"/>
                </a:solidFill>
                <a:latin typeface="Times New Roman" panose="02020603050405020304" pitchFamily="18" charset="0"/>
              </a:rPr>
              <a:pPr>
                <a:lnSpc>
                  <a:spcPct val="95000"/>
                </a:lnSpc>
                <a:defRPr/>
              </a:pPr>
              <a:t>1</a:t>
            </a:fld>
            <a:endParaRPr lang="fr-FR" altLang="fr-FR">
              <a:solidFill>
                <a:srgbClr val="000000"/>
              </a:solidFill>
              <a:latin typeface="Times New Roman" panose="02020603050405020304" pitchFamily="18" charset="0"/>
            </a:endParaRPr>
          </a:p>
        </p:txBody>
      </p:sp>
      <p:sp>
        <p:nvSpPr>
          <p:cNvPr id="6147" name="Rectangle 1"/>
          <p:cNvSpPr>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mtClean="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24579"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fr-FR" altLang="fr-FR" smtClean="0">
                <a:latin typeface="Times New Roman" panose="02020603050405020304" pitchFamily="18" charset="0"/>
              </a:rPr>
              <a:t>Actuellement 5 lignes de bus en passage sur l’axe mais de potentielles modifications avec l’arrivée de la gare du nouveau métro =&gt; 2 nouvelles gares sur le territoire ligne 16 et 17 au Bourget en plus du RER B et du T11 express et ligne 17 au droit de l’aéroport du Bourget.</a:t>
            </a:r>
          </a:p>
          <a:p>
            <a:r>
              <a:rPr lang="fr-FR" altLang="fr-FR" smtClean="0">
                <a:latin typeface="Times New Roman" panose="02020603050405020304" pitchFamily="18" charset="0"/>
              </a:rPr>
              <a:t>Une réorganisation des bus prévu à horizon de livraison des gares pour améliorer l’intermodalité =&gt; la géométrie prévu au projet est capable d’absorber une fréquence accrue et des bus articulés</a:t>
            </a:r>
          </a:p>
        </p:txBody>
      </p:sp>
      <p:sp>
        <p:nvSpPr>
          <p:cNvPr id="24580"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BCF501CD-26D4-406F-B256-BD451E146FB3}" type="slidenum">
              <a:rPr lang="fr-FR" altLang="fr-FR" smtClean="0">
                <a:solidFill>
                  <a:srgbClr val="000000"/>
                </a:solidFill>
                <a:latin typeface="Times New Roman" panose="02020603050405020304" pitchFamily="18" charset="0"/>
              </a:rPr>
              <a:pPr/>
              <a:t>10</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EA93FF7-99DB-4641-B138-F4A0ECD522AA}"/>
              </a:ext>
            </a:extLst>
          </p:cNvPr>
          <p:cNvSpPr>
            <a:spLocks noGrp="1" noRot="1" noChangeAspect="1"/>
          </p:cNvSpPr>
          <p:nvPr>
            <p:ph type="sldImg"/>
          </p:nvPr>
        </p:nvSpPr>
        <p:spPr/>
      </p:sp>
      <p:sp>
        <p:nvSpPr>
          <p:cNvPr id="26627" name="Espace réservé des notes 2"/>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fr-FR" altLang="fr-FR" smtClean="0">
                <a:latin typeface="Times New Roman" panose="02020603050405020304" pitchFamily="18" charset="0"/>
              </a:rPr>
              <a:t>L’ensemble de la RD932 est en réflexion pour intégrer une continuité cyclable, en lien avec la politique départementale, le RERV et le rabattement sur les modes lourds, et conforter l’engouement pour ce mode de déplacement plébiscité lors de la crise sanitaire et qui maintien un niveau élevé.</a:t>
            </a:r>
          </a:p>
        </p:txBody>
      </p:sp>
      <p:sp>
        <p:nvSpPr>
          <p:cNvPr id="26628"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A7B7FD92-4604-4D7E-9213-15547B8AE741}" type="slidenum">
              <a:rPr lang="fr-FR" altLang="fr-FR" smtClean="0">
                <a:solidFill>
                  <a:srgbClr val="000000"/>
                </a:solidFill>
                <a:latin typeface="Times New Roman" panose="02020603050405020304" pitchFamily="18" charset="0"/>
              </a:rPr>
              <a:pPr/>
              <a:t>11</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BF241C14-564E-42F4-B933-F1C3696E005D}"/>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1pPr>
            <a:lvl2pPr marL="656973" indent="-252684"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2pPr>
            <a:lvl3pPr marL="1010730"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3pPr>
            <a:lvl4pPr marL="1415023"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4pPr>
            <a:lvl5pPr marL="1819314"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5pPr>
            <a:lvl6pPr marL="2260359"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6pPr>
            <a:lvl7pPr marL="2701405"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7pPr>
            <a:lvl8pPr marL="3142450"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8pPr>
            <a:lvl9pPr marL="3583496"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defRPr/>
            </a:pPr>
            <a:fld id="{9E326770-3AE1-4738-9A96-196ECA102F38}" type="slidenum">
              <a:rPr lang="fr-FR" altLang="fr-FR" smtClean="0">
                <a:solidFill>
                  <a:srgbClr val="000000"/>
                </a:solidFill>
                <a:latin typeface="Times New Roman" panose="02020603050405020304" pitchFamily="18" charset="0"/>
              </a:rPr>
              <a:pPr>
                <a:lnSpc>
                  <a:spcPct val="95000"/>
                </a:lnSpc>
                <a:defRPr/>
              </a:pPr>
              <a:t>12</a:t>
            </a:fld>
            <a:endParaRPr lang="fr-FR" altLang="fr-FR">
              <a:solidFill>
                <a:srgbClr val="000000"/>
              </a:solidFill>
              <a:latin typeface="Times New Roman" panose="02020603050405020304" pitchFamily="18" charset="0"/>
            </a:endParaRPr>
          </a:p>
        </p:txBody>
      </p:sp>
      <p:sp>
        <p:nvSpPr>
          <p:cNvPr id="28675" name="Rectangle 1"/>
          <p:cNvSpPr>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fr-FR" smtClean="0">
                <a:latin typeface="Times New Roman" panose="02020603050405020304" pitchFamily="18" charset="0"/>
              </a:rPr>
              <a:t>Après ce contexte général, nous allons passer à la présentation détaillée du projet d’aménagement.</a:t>
            </a:r>
          </a:p>
          <a:p>
            <a:endParaRPr lang="fr-FR" altLang="fr-FR" smtClean="0">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0723"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Réduire la place dédié au véhicule c’est : supprimer le TPC, réduire la largeur des voies de circulation pour inciter à baisser les vitesses</a:t>
            </a:r>
          </a:p>
          <a:p>
            <a:pPr marL="171450" indent="-171450">
              <a:buFontTx/>
              <a:buChar char="-"/>
            </a:pPr>
            <a:r>
              <a:rPr lang="fr-FR" altLang="fr-FR" smtClean="0">
                <a:latin typeface="Times New Roman" panose="02020603050405020304" pitchFamily="18" charset="0"/>
              </a:rPr>
              <a:t>Réaménager les trottoirs c’est : supprimer le mobilier inutile et laisser 3m de circulation sans obstacle, un revêtement différencié de la chaussée et des pistes cyclables, des espaces verts plus présent, des traversées plus nombreuses et sur plateau pour valoriser le parcours piéton meme sur les voies sécantes, des équipement qui facilite le cheminement des personnes en situation de handicap bande d’interception, tapis traversant</a:t>
            </a:r>
          </a:p>
          <a:p>
            <a:pPr marL="171450" indent="-171450">
              <a:buFontTx/>
              <a:buChar char="-"/>
            </a:pPr>
            <a:r>
              <a:rPr lang="fr-FR" altLang="fr-FR" smtClean="0">
                <a:latin typeface="Times New Roman" panose="02020603050405020304" pitchFamily="18" charset="0"/>
              </a:rPr>
              <a:t>Aménagement cyclable de 2,20m sur un revêtement différent du trottoir, majoritairement au meme niveau que le trottoir mais avec bordure chanfreinée. Aménagement qui facilite l’utilisation du vélo en lien avec les RDC commerciaux et le mobilier dédié de stationnement</a:t>
            </a:r>
          </a:p>
          <a:p>
            <a:pPr marL="171450" indent="-171450">
              <a:buFontTx/>
              <a:buChar char="-"/>
            </a:pPr>
            <a:r>
              <a:rPr lang="fr-FR" altLang="fr-FR" smtClean="0">
                <a:latin typeface="Times New Roman" panose="02020603050405020304" pitchFamily="18" charset="0"/>
              </a:rPr>
              <a:t>Adapter l’offre en ajoutant des places de livraison et des place PMR</a:t>
            </a:r>
          </a:p>
          <a:p>
            <a:pPr marL="171450" indent="-171450">
              <a:buFontTx/>
              <a:buChar char="-"/>
            </a:pPr>
            <a:r>
              <a:rPr lang="fr-FR" altLang="fr-FR" smtClean="0">
                <a:latin typeface="Times New Roman" panose="02020603050405020304" pitchFamily="18" charset="0"/>
              </a:rPr>
              <a:t>Développer les végétaux sur 3 strates</a:t>
            </a:r>
          </a:p>
        </p:txBody>
      </p:sp>
      <p:sp>
        <p:nvSpPr>
          <p:cNvPr id="3072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C6498BCC-6406-4570-B5A8-DDC2E9767C6A}" type="slidenum">
              <a:rPr lang="fr-FR" altLang="fr-FR" smtClean="0">
                <a:solidFill>
                  <a:srgbClr val="000000"/>
                </a:solidFill>
                <a:latin typeface="Times New Roman" panose="02020603050405020304" pitchFamily="18" charset="0"/>
              </a:rPr>
              <a:pPr/>
              <a:t>13</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2771"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endParaRPr lang="fr-FR" altLang="fr-FR" smtClean="0">
              <a:latin typeface="Times New Roman" panose="02020603050405020304" pitchFamily="18" charset="0"/>
            </a:endParaRPr>
          </a:p>
        </p:txBody>
      </p:sp>
      <p:sp>
        <p:nvSpPr>
          <p:cNvPr id="32772"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C3C6BC5F-4544-4D45-8ED8-735FA72294D9}" type="slidenum">
              <a:rPr lang="fr-FR" altLang="fr-FR" smtClean="0">
                <a:solidFill>
                  <a:srgbClr val="000000"/>
                </a:solidFill>
                <a:latin typeface="Times New Roman" panose="02020603050405020304" pitchFamily="18" charset="0"/>
              </a:rPr>
              <a:pPr/>
              <a:t>14</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0723" name="Espace réservé des notes 2"/>
          <p:cNvSpPr>
            <a:spLocks noGrp="1"/>
          </p:cNvSpPr>
          <p:nvPr>
            <p:ph type="body" idx="1"/>
          </p:nvPr>
        </p:nvSpPr>
        <p:spPr>
          <a:extLst>
            <a:ext uri="{91240B29-F687-4F45-9708-019B960494DF}">
              <a14:hiddenLine xmlns:a14="http://schemas.microsoft.com/office/drawing/2010/main" w="9525">
                <a:solidFill>
                  <a:srgbClr val="3465A4"/>
                </a:solidFill>
                <a:miter lim="800000"/>
                <a:headEnd/>
                <a:tailEnd/>
              </a14:hiddenLine>
            </a:ext>
          </a:extLst>
        </p:spPr>
        <p:txBody>
          <a:bodyPr/>
          <a:lstStyle/>
          <a:p>
            <a:pPr>
              <a:defRPr/>
            </a:pPr>
            <a:r>
              <a:rPr lang="fr-FR" altLang="fr-FR" dirty="0" smtClean="0">
                <a:latin typeface="Times New Roman" panose="02020603050405020304" pitchFamily="18" charset="0"/>
              </a:rPr>
              <a:t>Le potentiel paysager sera développé sur les trottoirs avec maintien de 129 arbres d’alignement + </a:t>
            </a:r>
            <a:r>
              <a:rPr lang="fr-FR" altLang="fr-FR" smtClean="0">
                <a:latin typeface="Times New Roman" panose="02020603050405020304" pitchFamily="18" charset="0"/>
              </a:rPr>
              <a:t>54 plantations , </a:t>
            </a:r>
            <a:r>
              <a:rPr lang="fr-FR" altLang="fr-FR" dirty="0" smtClean="0">
                <a:latin typeface="Times New Roman" panose="02020603050405020304" pitchFamily="18" charset="0"/>
              </a:rPr>
              <a:t>mais  35 suppression sur le </a:t>
            </a:r>
            <a:r>
              <a:rPr lang="fr-FR" altLang="fr-FR" smtClean="0">
                <a:latin typeface="Times New Roman" panose="02020603050405020304" pitchFamily="18" charset="0"/>
              </a:rPr>
              <a:t>TPC  afin </a:t>
            </a:r>
            <a:r>
              <a:rPr lang="fr-FR" altLang="fr-FR" dirty="0" smtClean="0">
                <a:latin typeface="Times New Roman" panose="02020603050405020304" pitchFamily="18" charset="0"/>
              </a:rPr>
              <a:t>qu'il bénéficie aux piétons et aux cycles  : </a:t>
            </a:r>
          </a:p>
          <a:p>
            <a:pPr marL="171450" indent="-171450">
              <a:buFontTx/>
              <a:buChar char="-"/>
              <a:defRPr/>
            </a:pPr>
            <a:r>
              <a:rPr lang="fr-FR" altLang="fr-FR" dirty="0" smtClean="0">
                <a:latin typeface="Times New Roman" panose="02020603050405020304" pitchFamily="18" charset="0"/>
              </a:rPr>
              <a:t>ombre et fraicheur l’été, </a:t>
            </a:r>
          </a:p>
          <a:p>
            <a:pPr marL="171450" indent="-171450">
              <a:buFontTx/>
              <a:buChar char="-"/>
              <a:defRPr/>
            </a:pPr>
            <a:r>
              <a:rPr lang="fr-FR" altLang="fr-FR" dirty="0" smtClean="0">
                <a:latin typeface="Times New Roman" panose="02020603050405020304" pitchFamily="18" charset="0"/>
              </a:rPr>
              <a:t>distanciation par rapport aux flux de circulation motorisé </a:t>
            </a:r>
          </a:p>
          <a:p>
            <a:pPr marL="171450" indent="-171450">
              <a:buFontTx/>
              <a:buChar char="-"/>
              <a:defRPr/>
            </a:pPr>
            <a:r>
              <a:rPr lang="fr-FR" altLang="fr-FR" dirty="0" smtClean="0">
                <a:latin typeface="Times New Roman" panose="02020603050405020304" pitchFamily="18" charset="0"/>
              </a:rPr>
              <a:t>confort esthétique lors de la déambulation.</a:t>
            </a:r>
          </a:p>
          <a:p>
            <a:pPr>
              <a:buFontTx/>
              <a:buNone/>
              <a:defRPr/>
            </a:pPr>
            <a:r>
              <a:rPr lang="fr-FR" altLang="fr-FR" dirty="0" smtClean="0">
                <a:latin typeface="Times New Roman" panose="02020603050405020304" pitchFamily="18" charset="0"/>
              </a:rPr>
              <a:t>Le développement sur 3 strates permet une complémentarité entre les végétaux garante de la richesse et du bon fonctionnement de l’écosystème.</a:t>
            </a:r>
          </a:p>
        </p:txBody>
      </p:sp>
      <p:sp>
        <p:nvSpPr>
          <p:cNvPr id="34820"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4BA0384E-96BE-49F6-8C9F-37587B5CA96A}" type="slidenum">
              <a:rPr lang="fr-FR" altLang="fr-FR" smtClean="0">
                <a:solidFill>
                  <a:srgbClr val="000000"/>
                </a:solidFill>
                <a:latin typeface="Times New Roman" panose="02020603050405020304" pitchFamily="18" charset="0"/>
              </a:rPr>
              <a:pPr/>
              <a:t>15</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6867"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
        <p:nvSpPr>
          <p:cNvPr id="36868"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9F58D273-57A5-4824-B6F7-F59163DB4D80}" type="slidenum">
              <a:rPr lang="fr-FR" altLang="fr-FR" smtClean="0">
                <a:solidFill>
                  <a:srgbClr val="000000"/>
                </a:solidFill>
                <a:latin typeface="Times New Roman" panose="02020603050405020304" pitchFamily="18" charset="0"/>
              </a:rPr>
              <a:pPr/>
              <a:t>16</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8915"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
        <p:nvSpPr>
          <p:cNvPr id="38916"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330EF31A-9403-4E72-A326-0E3C9BDB0B7E}" type="slidenum">
              <a:rPr lang="fr-FR" altLang="fr-FR" smtClean="0">
                <a:solidFill>
                  <a:srgbClr val="000000"/>
                </a:solidFill>
                <a:latin typeface="Times New Roman" panose="02020603050405020304" pitchFamily="18" charset="0"/>
              </a:rPr>
              <a:pPr/>
              <a:t>17</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28BD2D-A53A-4585-A9F9-F158B997C726}"/>
              </a:ext>
            </a:extLst>
          </p:cNvPr>
          <p:cNvSpPr>
            <a:spLocks noGrp="1" noRot="1" noChangeAspect="1"/>
          </p:cNvSpPr>
          <p:nvPr>
            <p:ph type="sldImg"/>
          </p:nvPr>
        </p:nvSpPr>
        <p:spPr/>
      </p:sp>
      <p:sp>
        <p:nvSpPr>
          <p:cNvPr id="40963" name="Espace réservé des notes 2"/>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fr-FR" altLang="fr-FR" smtClean="0">
                <a:latin typeface="Times New Roman" panose="02020603050405020304" pitchFamily="18" charset="0"/>
              </a:rPr>
              <a:t>Projet décomposé en 5 secteurs </a:t>
            </a:r>
          </a:p>
          <a:p>
            <a:r>
              <a:rPr lang="fr-FR" altLang="fr-FR" smtClean="0">
                <a:latin typeface="Times New Roman" panose="02020603050405020304" pitchFamily="18" charset="0"/>
              </a:rPr>
              <a:t>Principe d’aménagement globalement similaire sur l’ensemble de l’axe détaillé dans les slides suivantes</a:t>
            </a:r>
          </a:p>
        </p:txBody>
      </p:sp>
      <p:sp>
        <p:nvSpPr>
          <p:cNvPr id="4096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532C3432-FF3D-4B80-98F0-13D131F28600}" type="slidenum">
              <a:rPr lang="fr-FR" altLang="fr-FR" smtClean="0">
                <a:solidFill>
                  <a:srgbClr val="000000"/>
                </a:solidFill>
                <a:latin typeface="Times New Roman" panose="02020603050405020304" pitchFamily="18" charset="0"/>
              </a:rPr>
              <a:pPr/>
              <a:t>18</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43011"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r>
              <a:rPr lang="fr-FR" altLang="fr-FR" smtClean="0">
                <a:latin typeface="Times New Roman" panose="02020603050405020304" pitchFamily="18" charset="0"/>
              </a:rPr>
              <a:t>Section qui constitue en partie l’entrée de ville caractérisée par la gare et essentiellement du logement, avec très peu de commerce</a:t>
            </a:r>
          </a:p>
        </p:txBody>
      </p:sp>
      <p:sp>
        <p:nvSpPr>
          <p:cNvPr id="43012" name="Espace réservé du numéro de diapositive 3"/>
          <p:cNvSpPr txBox="1">
            <a:spLocks noGrp="1"/>
          </p:cNvSpPr>
          <p:nvPr/>
        </p:nvSpPr>
        <p:spPr bwMode="auto">
          <a:xfrm>
            <a:off x="4017963"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pPr algn="r" eaLnBrk="1">
              <a:lnSpc>
                <a:spcPct val="95000"/>
              </a:lnSpc>
              <a:buClr>
                <a:srgbClr val="000000"/>
              </a:buClr>
              <a:buSzPct val="100000"/>
              <a:buFont typeface="Times New Roman" panose="02020603050405020304" pitchFamily="18" charset="0"/>
              <a:buNone/>
            </a:pPr>
            <a:fld id="{48FDE07C-FDFF-4102-AB53-EA1522FD9C00}" type="slidenum">
              <a:rPr lang="fr-FR" altLang="fr-FR" sz="1300">
                <a:solidFill>
                  <a:srgbClr val="000000"/>
                </a:solidFill>
                <a:latin typeface="Times New Roman" panose="02020603050405020304" pitchFamily="18" charset="0"/>
              </a:rPr>
              <a:pPr algn="r" eaLnBrk="1">
                <a:lnSpc>
                  <a:spcPct val="95000"/>
                </a:lnSpc>
                <a:buClr>
                  <a:srgbClr val="000000"/>
                </a:buClr>
                <a:buSzPct val="100000"/>
                <a:buFont typeface="Times New Roman" panose="02020603050405020304" pitchFamily="18" charset="0"/>
                <a:buNone/>
              </a:pPr>
              <a:t>19</a:t>
            </a:fld>
            <a:endParaRPr lang="fr-FR" altLang="fr-FR" sz="130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sp>
      <p:sp>
        <p:nvSpPr>
          <p:cNvPr id="8195" name="Rectangle 3"/>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45059"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15 arbres plantés pour 3 suppressions sur TPC</a:t>
            </a:r>
          </a:p>
          <a:p>
            <a:pPr marL="171450" indent="-171450">
              <a:buFontTx/>
              <a:buChar char="-"/>
            </a:pPr>
            <a:r>
              <a:rPr lang="fr-FR" altLang="fr-FR" smtClean="0">
                <a:latin typeface="Times New Roman" panose="02020603050405020304" pitchFamily="18" charset="0"/>
              </a:rPr>
              <a:t>des arrêts de bus plus proche de la gare</a:t>
            </a:r>
          </a:p>
          <a:p>
            <a:pPr marL="171450" indent="-171450">
              <a:buFontTx/>
              <a:buChar char="-"/>
            </a:pPr>
            <a:r>
              <a:rPr lang="fr-FR" altLang="fr-FR" smtClean="0">
                <a:latin typeface="Times New Roman" panose="02020603050405020304" pitchFamily="18" charset="0"/>
              </a:rPr>
              <a:t>Accès à la rue de Verdun modifié pour élargir le trottoir</a:t>
            </a:r>
          </a:p>
          <a:p>
            <a:pPr marL="171450" indent="-171450">
              <a:buFontTx/>
              <a:buChar char="-"/>
            </a:pPr>
            <a:r>
              <a:rPr lang="fr-FR" altLang="fr-FR" smtClean="0">
                <a:latin typeface="Times New Roman" panose="02020603050405020304" pitchFamily="18" charset="0"/>
              </a:rPr>
              <a:t>Des espaces en evergreen pour les accès pompier sur trottoir</a:t>
            </a:r>
          </a:p>
          <a:p>
            <a:pPr marL="171450" indent="-171450">
              <a:buFontTx/>
              <a:buChar char="-"/>
            </a:pPr>
            <a:r>
              <a:rPr lang="fr-FR" altLang="fr-FR" smtClean="0">
                <a:latin typeface="Times New Roman" panose="02020603050405020304" pitchFamily="18" charset="0"/>
              </a:rPr>
              <a:t>21 stationnements projet contre 15 existants légalement</a:t>
            </a:r>
          </a:p>
        </p:txBody>
      </p:sp>
      <p:sp>
        <p:nvSpPr>
          <p:cNvPr id="45060"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39DC2E93-92A7-48BC-B132-7491823CE85F}" type="slidenum">
              <a:rPr lang="fr-FR" altLang="fr-FR" smtClean="0">
                <a:solidFill>
                  <a:srgbClr val="000000"/>
                </a:solidFill>
                <a:latin typeface="Times New Roman" panose="02020603050405020304" pitchFamily="18" charset="0"/>
              </a:rPr>
              <a:pPr/>
              <a:t>20</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47107"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endParaRPr lang="fr-FR" altLang="fr-FR" smtClean="0">
              <a:latin typeface="Times New Roman" panose="02020603050405020304" pitchFamily="18" charset="0"/>
            </a:endParaRPr>
          </a:p>
        </p:txBody>
      </p:sp>
      <p:sp>
        <p:nvSpPr>
          <p:cNvPr id="47108"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617B3C2E-0649-4A52-B261-A86AF5524A89}" type="slidenum">
              <a:rPr lang="fr-FR" altLang="fr-FR" smtClean="0">
                <a:solidFill>
                  <a:srgbClr val="000000"/>
                </a:solidFill>
                <a:latin typeface="Times New Roman" panose="02020603050405020304" pitchFamily="18" charset="0"/>
              </a:rPr>
              <a:pPr/>
              <a:t>21</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49155"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r>
              <a:rPr lang="fr-FR" altLang="fr-FR" smtClean="0">
                <a:latin typeface="Times New Roman" panose="02020603050405020304" pitchFamily="18" charset="0"/>
              </a:rPr>
              <a:t>Section à proximité immédiate de la mairie donc cœur de ville avec commerce en rdc nombreux (section la plus commerçante)</a:t>
            </a:r>
          </a:p>
        </p:txBody>
      </p:sp>
      <p:sp>
        <p:nvSpPr>
          <p:cNvPr id="49156" name="Espace réservé du numéro de diapositive 3"/>
          <p:cNvSpPr txBox="1">
            <a:spLocks noGrp="1"/>
          </p:cNvSpPr>
          <p:nvPr/>
        </p:nvSpPr>
        <p:spPr bwMode="auto">
          <a:xfrm>
            <a:off x="4017963"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pPr algn="r" eaLnBrk="1">
              <a:lnSpc>
                <a:spcPct val="95000"/>
              </a:lnSpc>
              <a:buClr>
                <a:srgbClr val="000000"/>
              </a:buClr>
              <a:buSzPct val="100000"/>
              <a:buFont typeface="Times New Roman" panose="02020603050405020304" pitchFamily="18" charset="0"/>
              <a:buNone/>
            </a:pPr>
            <a:fld id="{C9E5640A-1C6D-4761-AEC8-E9C69226F072}" type="slidenum">
              <a:rPr lang="fr-FR" altLang="fr-FR" sz="1300">
                <a:solidFill>
                  <a:srgbClr val="000000"/>
                </a:solidFill>
                <a:latin typeface="Times New Roman" panose="02020603050405020304" pitchFamily="18" charset="0"/>
              </a:rPr>
              <a:pPr algn="r" eaLnBrk="1">
                <a:lnSpc>
                  <a:spcPct val="95000"/>
                </a:lnSpc>
                <a:buClr>
                  <a:srgbClr val="000000"/>
                </a:buClr>
                <a:buSzPct val="100000"/>
                <a:buFont typeface="Times New Roman" panose="02020603050405020304" pitchFamily="18" charset="0"/>
                <a:buNone/>
              </a:pPr>
              <a:t>22</a:t>
            </a:fld>
            <a:endParaRPr lang="fr-FR" altLang="fr-FR" sz="130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51203"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18 arbres plantés pour 9 suppressions sur TPC</a:t>
            </a:r>
          </a:p>
          <a:p>
            <a:pPr marL="171450" indent="-171450">
              <a:buFontTx/>
              <a:buChar char="-"/>
            </a:pPr>
            <a:r>
              <a:rPr lang="fr-FR" altLang="fr-FR" smtClean="0">
                <a:latin typeface="Times New Roman" panose="02020603050405020304" pitchFamily="18" charset="0"/>
              </a:rPr>
              <a:t>des arrêts de bus en face à face</a:t>
            </a:r>
          </a:p>
          <a:p>
            <a:pPr marL="171450" indent="-171450">
              <a:buFontTx/>
              <a:buChar char="-"/>
            </a:pPr>
            <a:r>
              <a:rPr lang="fr-FR" altLang="fr-FR" smtClean="0">
                <a:latin typeface="Times New Roman" panose="02020603050405020304" pitchFamily="18" charset="0"/>
              </a:rPr>
              <a:t>Ajout d’une traversée piétonne sur plateau en lien direct avec l’accès au marché</a:t>
            </a:r>
          </a:p>
          <a:p>
            <a:pPr marL="171450" indent="-171450">
              <a:buFontTx/>
              <a:buChar char="-"/>
            </a:pPr>
            <a:r>
              <a:rPr lang="fr-FR" altLang="fr-FR" smtClean="0">
                <a:latin typeface="Times New Roman" panose="02020603050405020304" pitchFamily="18" charset="0"/>
              </a:rPr>
              <a:t>Des espaces en evergreen pour les accès pompier sur trottoir </a:t>
            </a:r>
          </a:p>
          <a:p>
            <a:pPr marL="171450" indent="-171450">
              <a:buFontTx/>
              <a:buChar char="-"/>
            </a:pPr>
            <a:r>
              <a:rPr lang="fr-FR" altLang="fr-FR" smtClean="0">
                <a:latin typeface="Times New Roman" panose="02020603050405020304" pitchFamily="18" charset="0"/>
              </a:rPr>
              <a:t>projet 7 places de stationnement dont 1PMR + 2 places de livraison en evergreen et des places de 2RM contre 21 places existantes</a:t>
            </a:r>
          </a:p>
        </p:txBody>
      </p:sp>
      <p:sp>
        <p:nvSpPr>
          <p:cNvPr id="5120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0D60924F-625E-41BD-8FB7-A34E813A37F2}" type="slidenum">
              <a:rPr lang="fr-FR" altLang="fr-FR" smtClean="0">
                <a:solidFill>
                  <a:srgbClr val="000000"/>
                </a:solidFill>
                <a:latin typeface="Times New Roman" panose="02020603050405020304" pitchFamily="18" charset="0"/>
              </a:rPr>
              <a:pPr/>
              <a:t>23</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53251"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endParaRPr lang="fr-FR" altLang="fr-FR" smtClean="0">
              <a:latin typeface="Times New Roman" panose="02020603050405020304" pitchFamily="18" charset="0"/>
            </a:endParaRPr>
          </a:p>
        </p:txBody>
      </p:sp>
      <p:sp>
        <p:nvSpPr>
          <p:cNvPr id="53252"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6918457D-824C-4EE4-A459-6060B5178BCE}" type="slidenum">
              <a:rPr lang="fr-FR" altLang="fr-FR" smtClean="0">
                <a:solidFill>
                  <a:srgbClr val="000000"/>
                </a:solidFill>
                <a:latin typeface="Times New Roman" panose="02020603050405020304" pitchFamily="18" charset="0"/>
              </a:rPr>
              <a:pPr/>
              <a:t>24</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55299"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3 options d’aménagement présentées sur l’exemple de l’hotel de ville qui peuvent être adapté à d’autres secteurs</a:t>
            </a:r>
          </a:p>
        </p:txBody>
      </p:sp>
      <p:sp>
        <p:nvSpPr>
          <p:cNvPr id="55300"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131CE4E8-2C1D-477E-A907-1603BB4A6161}" type="slidenum">
              <a:rPr lang="fr-FR" altLang="fr-FR" smtClean="0">
                <a:solidFill>
                  <a:srgbClr val="000000"/>
                </a:solidFill>
                <a:latin typeface="Times New Roman" panose="02020603050405020304" pitchFamily="18" charset="0"/>
              </a:rPr>
              <a:pPr/>
              <a:t>25</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57347"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Option paysagère : front végétal plus dense permettant une distanciation plus forte entre piéton et autres modes de déplacement</a:t>
            </a:r>
          </a:p>
        </p:txBody>
      </p:sp>
      <p:sp>
        <p:nvSpPr>
          <p:cNvPr id="57348"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7F2922A2-EB1B-4F8C-8205-01DF5B4D7C49}" type="slidenum">
              <a:rPr lang="fr-FR" altLang="fr-FR" smtClean="0">
                <a:solidFill>
                  <a:srgbClr val="000000"/>
                </a:solidFill>
                <a:latin typeface="Times New Roman" panose="02020603050405020304" pitchFamily="18" charset="0"/>
              </a:rPr>
              <a:pPr/>
              <a:t>26</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59395"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Option équipement pour cycliste : stationnement, borne de gonflage ou réparation vélo</a:t>
            </a:r>
          </a:p>
        </p:txBody>
      </p:sp>
      <p:sp>
        <p:nvSpPr>
          <p:cNvPr id="59396"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28F13EA7-D8EC-4DAB-83B0-8A2E2869FA94}" type="slidenum">
              <a:rPr lang="fr-FR" altLang="fr-FR" smtClean="0">
                <a:solidFill>
                  <a:srgbClr val="000000"/>
                </a:solidFill>
                <a:latin typeface="Times New Roman" panose="02020603050405020304" pitchFamily="18" charset="0"/>
              </a:rPr>
              <a:pPr/>
              <a:t>27</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61443"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r>
              <a:rPr lang="fr-FR" altLang="fr-FR" smtClean="0">
                <a:latin typeface="Times New Roman" panose="02020603050405020304" pitchFamily="18" charset="0"/>
              </a:rPr>
              <a:t>Option salon urbain : permet espace de repos à proximité du marché et proposer mini équipement (boite à livres par exemple)</a:t>
            </a:r>
          </a:p>
        </p:txBody>
      </p:sp>
      <p:sp>
        <p:nvSpPr>
          <p:cNvPr id="6144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4633796F-A1A3-463D-9E8F-E30CBE07F233}" type="slidenum">
              <a:rPr lang="fr-FR" altLang="fr-FR" smtClean="0">
                <a:solidFill>
                  <a:srgbClr val="000000"/>
                </a:solidFill>
                <a:latin typeface="Times New Roman" panose="02020603050405020304" pitchFamily="18" charset="0"/>
              </a:rPr>
              <a:pPr/>
              <a:t>28</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63491"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r>
              <a:rPr lang="fr-FR" altLang="fr-FR" smtClean="0">
                <a:latin typeface="Times New Roman" panose="02020603050405020304" pitchFamily="18" charset="0"/>
              </a:rPr>
              <a:t>Section avec RDC actif à l’ouest et peu de commerce à l’est, qui fait le lien entre la mairie et les espaces ouvert de la ville Place et square</a:t>
            </a:r>
          </a:p>
        </p:txBody>
      </p:sp>
      <p:sp>
        <p:nvSpPr>
          <p:cNvPr id="63492" name="Espace réservé du numéro de diapositive 3"/>
          <p:cNvSpPr txBox="1">
            <a:spLocks noGrp="1"/>
          </p:cNvSpPr>
          <p:nvPr/>
        </p:nvSpPr>
        <p:spPr bwMode="auto">
          <a:xfrm>
            <a:off x="4017963"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pPr algn="r" eaLnBrk="1">
              <a:lnSpc>
                <a:spcPct val="95000"/>
              </a:lnSpc>
              <a:buClr>
                <a:srgbClr val="000000"/>
              </a:buClr>
              <a:buSzPct val="100000"/>
              <a:buFont typeface="Times New Roman" panose="02020603050405020304" pitchFamily="18" charset="0"/>
              <a:buNone/>
            </a:pPr>
            <a:fld id="{8AA15E80-1FC9-4E4C-8D62-F81E2357426B}" type="slidenum">
              <a:rPr lang="fr-FR" altLang="fr-FR" sz="1300">
                <a:solidFill>
                  <a:srgbClr val="000000"/>
                </a:solidFill>
                <a:latin typeface="Times New Roman" panose="02020603050405020304" pitchFamily="18" charset="0"/>
              </a:rPr>
              <a:pPr algn="r" eaLnBrk="1">
                <a:lnSpc>
                  <a:spcPct val="95000"/>
                </a:lnSpc>
                <a:buClr>
                  <a:srgbClr val="000000"/>
                </a:buClr>
                <a:buSzPct val="100000"/>
                <a:buFont typeface="Times New Roman" panose="02020603050405020304" pitchFamily="18" charset="0"/>
                <a:buNone/>
              </a:pPr>
              <a:t>29</a:t>
            </a:fld>
            <a:endParaRPr lang="fr-FR" altLang="fr-FR" sz="1300">
              <a:solidFill>
                <a:srgbClr val="000000"/>
              </a:solidFil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sp>
      <p:sp>
        <p:nvSpPr>
          <p:cNvPr id="10243" name="Rectangle 3"/>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65539"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pPr>
            <a:r>
              <a:rPr lang="fr-FR" altLang="fr-FR" smtClean="0">
                <a:latin typeface="Times New Roman" panose="02020603050405020304" pitchFamily="18" charset="0"/>
              </a:rPr>
              <a:t>9 arbres plantés pour 3 suppressions sur TPC</a:t>
            </a:r>
          </a:p>
          <a:p>
            <a:pPr marL="171450" indent="-171450">
              <a:buFontTx/>
              <a:buChar char="-"/>
            </a:pPr>
            <a:r>
              <a:rPr lang="fr-FR" altLang="fr-FR" smtClean="0">
                <a:latin typeface="Times New Roman" panose="02020603050405020304" pitchFamily="18" charset="0"/>
              </a:rPr>
              <a:t>Déplacement de la traversée piétonne vers le sud mais traversée directe</a:t>
            </a:r>
          </a:p>
          <a:p>
            <a:pPr marL="171450" indent="-171450">
              <a:buFontTx/>
              <a:buChar char="-"/>
            </a:pPr>
            <a:r>
              <a:rPr lang="fr-FR" altLang="fr-FR" smtClean="0">
                <a:latin typeface="Times New Roman" panose="02020603050405020304" pitchFamily="18" charset="0"/>
              </a:rPr>
              <a:t>Des espaces en evergreen pour les accès pompier sur trottoir </a:t>
            </a:r>
          </a:p>
          <a:p>
            <a:pPr marL="171450" indent="-171450">
              <a:buFontTx/>
              <a:buChar char="-"/>
            </a:pPr>
            <a:r>
              <a:rPr lang="fr-FR" altLang="fr-FR" smtClean="0">
                <a:latin typeface="Times New Roman" panose="02020603050405020304" pitchFamily="18" charset="0"/>
              </a:rPr>
              <a:t>Projet 13 places de stationnement + 2 places convoyeurs de fonds +1 livraison/ existant 15 places+1 convoyeur </a:t>
            </a:r>
          </a:p>
          <a:p>
            <a:pPr marL="171450" indent="-171450">
              <a:buFontTx/>
              <a:buChar char="-"/>
            </a:pPr>
            <a:r>
              <a:rPr lang="fr-FR" altLang="fr-FR" smtClean="0">
                <a:latin typeface="Times New Roman" panose="02020603050405020304" pitchFamily="18" charset="0"/>
              </a:rPr>
              <a:t>Plateau traversant : le piéton et le cycliste restent sur le meme niveau lorsqu’ils traversent, c’est la voiture qui doit se mettre au niveau des modes actif et comprendre qu’elle n’est pas prioritaire face à ces traversées</a:t>
            </a:r>
          </a:p>
        </p:txBody>
      </p:sp>
      <p:sp>
        <p:nvSpPr>
          <p:cNvPr id="65540"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5FBF4214-ECA7-416F-AB73-00793230EED8}" type="slidenum">
              <a:rPr lang="fr-FR" altLang="fr-FR" smtClean="0">
                <a:solidFill>
                  <a:srgbClr val="000000"/>
                </a:solidFill>
                <a:latin typeface="Times New Roman" panose="02020603050405020304" pitchFamily="18" charset="0"/>
              </a:rPr>
              <a:pPr/>
              <a:t>30</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67587"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r>
              <a:rPr lang="fr-FR" altLang="fr-FR" smtClean="0">
                <a:latin typeface="Times New Roman" panose="02020603050405020304" pitchFamily="18" charset="0"/>
              </a:rPr>
              <a:t>Section occupée par des espace ouvert et des RDC actif sur les 2 façades</a:t>
            </a:r>
          </a:p>
        </p:txBody>
      </p:sp>
      <p:sp>
        <p:nvSpPr>
          <p:cNvPr id="67588" name="Espace réservé du numéro de diapositive 3"/>
          <p:cNvSpPr txBox="1">
            <a:spLocks noGrp="1"/>
          </p:cNvSpPr>
          <p:nvPr/>
        </p:nvSpPr>
        <p:spPr bwMode="auto">
          <a:xfrm>
            <a:off x="4017963"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pPr algn="r" eaLnBrk="1">
              <a:lnSpc>
                <a:spcPct val="95000"/>
              </a:lnSpc>
              <a:buClr>
                <a:srgbClr val="000000"/>
              </a:buClr>
              <a:buSzPct val="100000"/>
              <a:buFont typeface="Times New Roman" panose="02020603050405020304" pitchFamily="18" charset="0"/>
              <a:buNone/>
            </a:pPr>
            <a:fld id="{ED163EEF-7E84-42CE-BC28-DC6366746868}" type="slidenum">
              <a:rPr lang="fr-FR" altLang="fr-FR" sz="1300">
                <a:solidFill>
                  <a:srgbClr val="000000"/>
                </a:solidFill>
                <a:latin typeface="Times New Roman" panose="02020603050405020304" pitchFamily="18" charset="0"/>
              </a:rPr>
              <a:pPr algn="r" eaLnBrk="1">
                <a:lnSpc>
                  <a:spcPct val="95000"/>
                </a:lnSpc>
                <a:buClr>
                  <a:srgbClr val="000000"/>
                </a:buClr>
                <a:buSzPct val="100000"/>
                <a:buFont typeface="Times New Roman" panose="02020603050405020304" pitchFamily="18" charset="0"/>
                <a:buNone/>
              </a:pPr>
              <a:t>31</a:t>
            </a:fld>
            <a:endParaRPr lang="fr-FR" altLang="fr-FR" sz="1300">
              <a:solidFill>
                <a:srgbClr val="000000"/>
              </a:solidFill>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57347" name="Espace réservé des notes 2"/>
          <p:cNvSpPr>
            <a:spLocks noGrp="1"/>
          </p:cNvSpPr>
          <p:nvPr>
            <p:ph type="body" idx="1"/>
          </p:nvPr>
        </p:nvSpPr>
        <p:spPr>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defRPr/>
            </a:pPr>
            <a:r>
              <a:rPr lang="fr-FR" altLang="fr-FR" dirty="0" smtClean="0">
                <a:latin typeface="Times New Roman" panose="02020603050405020304" pitchFamily="18" charset="0"/>
              </a:rPr>
              <a:t>7 arbres plantés pour 12 suppressions sur TPC</a:t>
            </a:r>
          </a:p>
          <a:p>
            <a:pPr marL="171450" indent="-171450">
              <a:buFontTx/>
              <a:buChar char="-"/>
              <a:defRPr/>
            </a:pPr>
            <a:r>
              <a:rPr lang="fr-FR" altLang="fr-FR" dirty="0" smtClean="0">
                <a:latin typeface="Times New Roman" panose="02020603050405020304" pitchFamily="18" charset="0"/>
              </a:rPr>
              <a:t>Déplacement de la traversée piétonne vers le nord mais traversée directe</a:t>
            </a:r>
          </a:p>
          <a:p>
            <a:pPr>
              <a:buFontTx/>
              <a:buNone/>
              <a:defRPr/>
            </a:pPr>
            <a:r>
              <a:rPr lang="fr-FR" altLang="fr-FR" dirty="0" smtClean="0">
                <a:latin typeface="Times New Roman" panose="02020603050405020304" pitchFamily="18" charset="0"/>
              </a:rPr>
              <a:t>-   Projet : 6 places de stationnement dont 1 PMR+ 1 place convoyeur de fonds +1 livraison+ places de 2RM / Existant 27 places</a:t>
            </a:r>
          </a:p>
          <a:p>
            <a:pPr marL="171450" indent="-171450">
              <a:buFontTx/>
              <a:buChar char="-"/>
              <a:defRPr/>
            </a:pPr>
            <a:r>
              <a:rPr lang="fr-FR" altLang="fr-FR" dirty="0" smtClean="0">
                <a:latin typeface="Times New Roman" panose="02020603050405020304" pitchFamily="18" charset="0"/>
              </a:rPr>
              <a:t>Détailler aménagement </a:t>
            </a:r>
            <a:r>
              <a:rPr lang="fr-FR" altLang="fr-FR" dirty="0" err="1" smtClean="0">
                <a:latin typeface="Times New Roman" panose="02020603050405020304" pitchFamily="18" charset="0"/>
              </a:rPr>
              <a:t>arret</a:t>
            </a:r>
            <a:r>
              <a:rPr lang="fr-FR" altLang="fr-FR" dirty="0" smtClean="0">
                <a:latin typeface="Times New Roman" panose="02020603050405020304" pitchFamily="18" charset="0"/>
              </a:rPr>
              <a:t> bus : 2 abris un mat spécifique, proximité d’une traversée </a:t>
            </a:r>
            <a:r>
              <a:rPr lang="fr-FR" altLang="fr-FR" dirty="0" err="1" smtClean="0">
                <a:latin typeface="Times New Roman" panose="02020603050405020304" pitchFamily="18" charset="0"/>
              </a:rPr>
              <a:t>pietonne</a:t>
            </a:r>
            <a:r>
              <a:rPr lang="fr-FR" altLang="fr-FR" dirty="0" smtClean="0">
                <a:latin typeface="Times New Roman" panose="02020603050405020304" pitchFamily="18" charset="0"/>
              </a:rPr>
              <a:t>, en face à face autant que possible pour se repérer facilement</a:t>
            </a:r>
          </a:p>
        </p:txBody>
      </p:sp>
      <p:sp>
        <p:nvSpPr>
          <p:cNvPr id="69636"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B47F8213-2C1B-412A-A40B-CDF3B2A6C8AC}" type="slidenum">
              <a:rPr lang="fr-FR" altLang="fr-FR" smtClean="0">
                <a:solidFill>
                  <a:srgbClr val="000000"/>
                </a:solidFill>
                <a:latin typeface="Times New Roman" panose="02020603050405020304" pitchFamily="18" charset="0"/>
              </a:rPr>
              <a:pPr/>
              <a:t>32</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71683"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endParaRPr lang="fr-FR" altLang="fr-FR" smtClean="0">
              <a:latin typeface="Times New Roman" panose="02020603050405020304" pitchFamily="18" charset="0"/>
            </a:endParaRPr>
          </a:p>
        </p:txBody>
      </p:sp>
      <p:sp>
        <p:nvSpPr>
          <p:cNvPr id="7168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8442F59F-B6A0-4AD9-B66C-EF68080EB20A}" type="slidenum">
              <a:rPr lang="fr-FR" altLang="fr-FR" smtClean="0">
                <a:solidFill>
                  <a:srgbClr val="000000"/>
                </a:solidFill>
                <a:latin typeface="Times New Roman" panose="02020603050405020304" pitchFamily="18" charset="0"/>
              </a:rPr>
              <a:pPr/>
              <a:t>33</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73731"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endParaRPr lang="fr-FR" altLang="fr-FR" smtClean="0">
              <a:latin typeface="Times New Roman" panose="02020603050405020304" pitchFamily="18" charset="0"/>
            </a:endParaRPr>
          </a:p>
        </p:txBody>
      </p:sp>
      <p:sp>
        <p:nvSpPr>
          <p:cNvPr id="73732"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37624B58-937E-47E5-AAA5-4032B511EA12}" type="slidenum">
              <a:rPr lang="fr-FR" altLang="fr-FR" smtClean="0">
                <a:solidFill>
                  <a:srgbClr val="000000"/>
                </a:solidFill>
                <a:latin typeface="Times New Roman" panose="02020603050405020304" pitchFamily="18" charset="0"/>
              </a:rPr>
              <a:pPr/>
              <a:t>34</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109571" name="Espace réservé des notes 2"/>
          <p:cNvSpPr>
            <a:spLocks noGrp="1"/>
          </p:cNvSpPr>
          <p:nvPr>
            <p:ph type="body" idx="1"/>
          </p:nvPr>
        </p:nvSpPr>
        <p:spPr>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defRPr/>
            </a:pPr>
            <a:r>
              <a:rPr lang="fr-FR" altLang="fr-FR" dirty="0" smtClean="0">
                <a:latin typeface="Times New Roman" panose="02020603050405020304" pitchFamily="18" charset="0"/>
              </a:rPr>
              <a:t>Section comprenant des RDC plus calme, situé entre 2 voies sécantes importantes et incluant un monument classé</a:t>
            </a:r>
          </a:p>
          <a:p>
            <a:pPr marL="171450" indent="-171450">
              <a:buFontTx/>
              <a:buChar char="-"/>
              <a:defRPr/>
            </a:pPr>
            <a:r>
              <a:rPr lang="fr-FR" altLang="fr-FR" dirty="0" smtClean="0">
                <a:latin typeface="Times New Roman" panose="02020603050405020304" pitchFamily="18" charset="0"/>
              </a:rPr>
              <a:t>6 arbres plantés pour 8 suppressions sur TPC</a:t>
            </a:r>
          </a:p>
          <a:p>
            <a:pPr marL="171450" indent="-171450">
              <a:buFontTx/>
              <a:buChar char="-"/>
              <a:defRPr/>
            </a:pPr>
            <a:r>
              <a:rPr lang="fr-FR" altLang="fr-FR" dirty="0" smtClean="0">
                <a:latin typeface="Times New Roman" panose="02020603050405020304" pitchFamily="18" charset="0"/>
              </a:rPr>
              <a:t>traversée mise sur plateau au droit de l église</a:t>
            </a:r>
          </a:p>
          <a:p>
            <a:pPr marL="171450" indent="-171450">
              <a:buFontTx/>
              <a:buChar char="-"/>
              <a:defRPr/>
            </a:pPr>
            <a:r>
              <a:rPr lang="fr-FR" altLang="fr-FR" dirty="0" smtClean="0">
                <a:latin typeface="Times New Roman" panose="02020603050405020304" pitchFamily="18" charset="0"/>
              </a:rPr>
              <a:t>Projet : 13 places de stationnement dont 1 PMR+ 1 place car / Existant 41 places+1 car</a:t>
            </a:r>
          </a:p>
          <a:p>
            <a:pPr marL="171450" indent="-171450">
              <a:buFontTx/>
              <a:buChar char="-"/>
              <a:defRPr/>
            </a:pPr>
            <a:endParaRPr lang="fr-FR" altLang="fr-FR" dirty="0" smtClean="0">
              <a:latin typeface="Times New Roman" panose="02020603050405020304" pitchFamily="18" charset="0"/>
            </a:endParaRPr>
          </a:p>
        </p:txBody>
      </p:sp>
      <p:sp>
        <p:nvSpPr>
          <p:cNvPr id="75780" name="Espace réservé du numéro de diapositive 3"/>
          <p:cNvSpPr txBox="1">
            <a:spLocks noGrp="1"/>
          </p:cNvSpPr>
          <p:nvPr/>
        </p:nvSpPr>
        <p:spPr bwMode="auto">
          <a:xfrm>
            <a:off x="4017963" y="9721850"/>
            <a:ext cx="3079750"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pPr algn="r" eaLnBrk="1">
              <a:lnSpc>
                <a:spcPct val="95000"/>
              </a:lnSpc>
              <a:buClr>
                <a:srgbClr val="000000"/>
              </a:buClr>
              <a:buSzPct val="100000"/>
              <a:buFont typeface="Times New Roman" panose="02020603050405020304" pitchFamily="18" charset="0"/>
              <a:buNone/>
            </a:pPr>
            <a:fld id="{B7A0DD58-530E-4C3D-9625-C19B37737A18}" type="slidenum">
              <a:rPr lang="fr-FR" altLang="fr-FR" sz="1300">
                <a:solidFill>
                  <a:srgbClr val="000000"/>
                </a:solidFill>
                <a:latin typeface="Times New Roman" panose="02020603050405020304" pitchFamily="18" charset="0"/>
              </a:rPr>
              <a:pPr algn="r" eaLnBrk="1">
                <a:lnSpc>
                  <a:spcPct val="95000"/>
                </a:lnSpc>
                <a:buClr>
                  <a:srgbClr val="000000"/>
                </a:buClr>
                <a:buSzPct val="100000"/>
                <a:buFont typeface="Times New Roman" panose="02020603050405020304" pitchFamily="18" charset="0"/>
                <a:buNone/>
              </a:pPr>
              <a:t>35</a:t>
            </a:fld>
            <a:endParaRPr lang="fr-FR" altLang="fr-FR" sz="1300">
              <a:solidFill>
                <a:srgbClr val="000000"/>
              </a:solidFill>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63491" name="Espace réservé des notes 2"/>
          <p:cNvSpPr>
            <a:spLocks noGrp="1"/>
          </p:cNvSpPr>
          <p:nvPr>
            <p:ph type="body" idx="1"/>
          </p:nvPr>
        </p:nvSpPr>
        <p:spPr>
          <a:extLst>
            <a:ext uri="{91240B29-F687-4F45-9708-019B960494DF}">
              <a14:hiddenLine xmlns:a14="http://schemas.microsoft.com/office/drawing/2010/main" w="9525">
                <a:solidFill>
                  <a:srgbClr val="3465A4"/>
                </a:solidFill>
                <a:miter lim="800000"/>
                <a:headEnd/>
                <a:tailEnd/>
              </a14:hiddenLine>
            </a:ext>
          </a:extLst>
        </p:spPr>
        <p:txBody>
          <a:bodyPr/>
          <a:lstStyle/>
          <a:p>
            <a:pPr marL="171450" indent="-171450">
              <a:buFontTx/>
              <a:buChar char="-"/>
              <a:defRPr/>
            </a:pPr>
            <a:r>
              <a:rPr lang="fr-FR" altLang="fr-FR" dirty="0" smtClean="0">
                <a:latin typeface="Times New Roman" panose="02020603050405020304" pitchFamily="18" charset="0"/>
              </a:rPr>
              <a:t>Aménagement du parvis suivant les recommandation ABF dans rayon de 200m autour de l’Eglise Saint Nicolas, tout comme les entrées charretières :</a:t>
            </a:r>
          </a:p>
          <a:p>
            <a:pPr>
              <a:buFontTx/>
              <a:buNone/>
              <a:defRPr/>
            </a:pPr>
            <a:r>
              <a:rPr lang="fr-FR" altLang="fr-FR" dirty="0" smtClean="0">
                <a:latin typeface="Times New Roman" panose="02020603050405020304" pitchFamily="18" charset="0"/>
              </a:rPr>
              <a:t>Pavé en pierre naturelle -&gt; grès flammé</a:t>
            </a:r>
          </a:p>
        </p:txBody>
      </p:sp>
      <p:sp>
        <p:nvSpPr>
          <p:cNvPr id="77828"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E7972E79-3390-4788-8290-B236AFEDBB88}" type="slidenum">
              <a:rPr lang="fr-FR" altLang="fr-FR" smtClean="0">
                <a:solidFill>
                  <a:srgbClr val="000000"/>
                </a:solidFill>
                <a:latin typeface="Times New Roman" panose="02020603050405020304" pitchFamily="18" charset="0"/>
              </a:rPr>
              <a:pPr/>
              <a:t>36</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79875"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endParaRPr lang="fr-FR" altLang="fr-FR" smtClean="0">
              <a:latin typeface="Times New Roman" panose="02020603050405020304" pitchFamily="18" charset="0"/>
            </a:endParaRPr>
          </a:p>
        </p:txBody>
      </p:sp>
      <p:sp>
        <p:nvSpPr>
          <p:cNvPr id="79876"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63DF0231-A149-4B87-AAB8-B116B6B7E2EB}" type="slidenum">
              <a:rPr lang="fr-FR" altLang="fr-FR" smtClean="0">
                <a:solidFill>
                  <a:srgbClr val="000000"/>
                </a:solidFill>
                <a:latin typeface="Times New Roman" panose="02020603050405020304" pitchFamily="18" charset="0"/>
              </a:rPr>
              <a:pPr/>
              <a:t>37</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DCEE88-5476-45D4-A09C-A477DEDC4A2D}"/>
              </a:ext>
            </a:extLst>
          </p:cNvPr>
          <p:cNvSpPr>
            <a:spLocks noGrp="1" noRot="1" noChangeAspect="1"/>
          </p:cNvSpPr>
          <p:nvPr>
            <p:ph type="sldImg"/>
          </p:nvPr>
        </p:nvSpPr>
        <p:spPr/>
      </p:sp>
      <p:sp>
        <p:nvSpPr>
          <p:cNvPr id="81923"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pPr>
              <a:buFontTx/>
              <a:buNone/>
            </a:pPr>
            <a:endParaRPr lang="fr-FR" altLang="fr-FR" smtClean="0">
              <a:latin typeface="Times New Roman" panose="02020603050405020304" pitchFamily="18" charset="0"/>
            </a:endParaRPr>
          </a:p>
        </p:txBody>
      </p:sp>
      <p:sp>
        <p:nvSpPr>
          <p:cNvPr id="8192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9B2C1DD8-5AB5-46B3-8810-AEED93FA85FC}" type="slidenum">
              <a:rPr lang="fr-FR" altLang="fr-FR" smtClean="0">
                <a:solidFill>
                  <a:srgbClr val="000000"/>
                </a:solidFill>
                <a:latin typeface="Times New Roman" panose="02020603050405020304" pitchFamily="18" charset="0"/>
              </a:rPr>
              <a:pPr/>
              <a:t>38</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BF241C14-564E-42F4-B933-F1C3696E005D}"/>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1pPr>
            <a:lvl2pPr marL="656973" indent="-252684"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2pPr>
            <a:lvl3pPr marL="1010730"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3pPr>
            <a:lvl4pPr marL="1415023"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4pPr>
            <a:lvl5pPr marL="1819314"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5pPr>
            <a:lvl6pPr marL="2260359"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6pPr>
            <a:lvl7pPr marL="2701405"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7pPr>
            <a:lvl8pPr marL="3142450"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8pPr>
            <a:lvl9pPr marL="3583496"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defRPr/>
            </a:pPr>
            <a:fld id="{143FA8F1-AE96-4817-A961-AADDF3EC641D}" type="slidenum">
              <a:rPr lang="fr-FR" altLang="fr-FR" smtClean="0">
                <a:solidFill>
                  <a:srgbClr val="000000"/>
                </a:solidFill>
                <a:latin typeface="Times New Roman" panose="02020603050405020304" pitchFamily="18" charset="0"/>
              </a:rPr>
              <a:pPr>
                <a:lnSpc>
                  <a:spcPct val="95000"/>
                </a:lnSpc>
                <a:defRPr/>
              </a:pPr>
              <a:t>39</a:t>
            </a:fld>
            <a:endParaRPr lang="fr-FR" altLang="fr-FR">
              <a:solidFill>
                <a:srgbClr val="000000"/>
              </a:solidFill>
              <a:latin typeface="Times New Roman" panose="02020603050405020304" pitchFamily="18" charset="0"/>
            </a:endParaRPr>
          </a:p>
        </p:txBody>
      </p:sp>
      <p:sp>
        <p:nvSpPr>
          <p:cNvPr id="83971" name="Rectangle 1"/>
          <p:cNvSpPr>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mtClean="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sp>
      <p:sp>
        <p:nvSpPr>
          <p:cNvPr id="12291" name="Rectangle 3"/>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sp>
      <p:sp>
        <p:nvSpPr>
          <p:cNvPr id="86019" name="Rectangle 3"/>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BC412A87-6438-414A-8EE7-0A97464848DB}"/>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1pPr>
            <a:lvl2pPr marL="656973" indent="-252684"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2pPr>
            <a:lvl3pPr marL="1010730"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3pPr>
            <a:lvl4pPr marL="1415023"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4pPr>
            <a:lvl5pPr marL="1819314"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5pPr>
            <a:lvl6pPr marL="2260359"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6pPr>
            <a:lvl7pPr marL="2701405"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7pPr>
            <a:lvl8pPr marL="3142450"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8pPr>
            <a:lvl9pPr marL="3583496"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defRPr/>
            </a:pPr>
            <a:fld id="{EA79293E-4E29-4E20-8D44-AF607086C85A}" type="slidenum">
              <a:rPr lang="fr-FR" altLang="fr-FR" smtClean="0">
                <a:solidFill>
                  <a:srgbClr val="000000"/>
                </a:solidFill>
                <a:latin typeface="Times New Roman" panose="02020603050405020304" pitchFamily="18" charset="0"/>
              </a:rPr>
              <a:pPr>
                <a:lnSpc>
                  <a:spcPct val="95000"/>
                </a:lnSpc>
                <a:defRPr/>
              </a:pPr>
              <a:t>41</a:t>
            </a:fld>
            <a:endParaRPr lang="fr-FR" altLang="fr-FR">
              <a:solidFill>
                <a:srgbClr val="000000"/>
              </a:solidFill>
              <a:latin typeface="Times New Roman" panose="02020603050405020304" pitchFamily="18" charset="0"/>
            </a:endParaRPr>
          </a:p>
        </p:txBody>
      </p:sp>
      <p:sp>
        <p:nvSpPr>
          <p:cNvPr id="88067" name="Rectangle 1"/>
          <p:cNvSpPr>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mtClean="0">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sp>
      <p:sp>
        <p:nvSpPr>
          <p:cNvPr id="90115" name="Rectangle 3"/>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5BBD6D3C-A545-4030-8BF5-F8B70D4D6B24}"/>
              </a:ext>
            </a:extLst>
          </p:cNvPr>
          <p:cNvSpPr>
            <a:spLocks noGrp="1" noChangeArrowheads="1"/>
          </p:cNvSpPr>
          <p:nvPr>
            <p:ph type="sldNum" sz="quarter"/>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1pPr>
            <a:lvl2pPr marL="656973" indent="-252684"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2pPr>
            <a:lvl3pPr marL="1010730"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3pPr>
            <a:lvl4pPr marL="1415023"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4pPr>
            <a:lvl5pPr marL="1819314" indent="-202146" defTabSz="396636">
              <a:lnSpc>
                <a:spcPct val="93000"/>
              </a:lnSpc>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5pPr>
            <a:lvl6pPr marL="2260359"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6pPr>
            <a:lvl7pPr marL="2701405"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7pPr>
            <a:lvl8pPr marL="3142450"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8pPr>
            <a:lvl9pPr marL="3583496" indent="-202146" defTabSz="396636" eaLnBrk="0" fontAlgn="base" hangingPunct="0">
              <a:lnSpc>
                <a:spcPct val="93000"/>
              </a:lnSpc>
              <a:spcBef>
                <a:spcPct val="0"/>
              </a:spcBef>
              <a:spcAft>
                <a:spcPct val="0"/>
              </a:spcAft>
              <a:buClr>
                <a:srgbClr val="000000"/>
              </a:buClr>
              <a:buSzPct val="100000"/>
              <a:buFont typeface="Times New Roman" panose="02020603050405020304" pitchFamily="18" charset="0"/>
              <a:tabLst>
                <a:tab pos="396636" algn="l"/>
                <a:tab pos="794801" algn="l"/>
                <a:tab pos="1191436" algn="l"/>
                <a:tab pos="1588071" algn="l"/>
                <a:tab pos="1986238" algn="l"/>
                <a:tab pos="2382873" algn="l"/>
                <a:tab pos="2779507"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defRPr/>
            </a:pPr>
            <a:fld id="{445702E8-885E-4011-9BA8-DAE13E9953F0}" type="slidenum">
              <a:rPr lang="fr-FR" altLang="fr-FR" smtClean="0">
                <a:solidFill>
                  <a:srgbClr val="000000"/>
                </a:solidFill>
                <a:latin typeface="Times New Roman" panose="02020603050405020304" pitchFamily="18" charset="0"/>
              </a:rPr>
              <a:pPr>
                <a:lnSpc>
                  <a:spcPct val="95000"/>
                </a:lnSpc>
                <a:defRPr/>
              </a:pPr>
              <a:t>5</a:t>
            </a:fld>
            <a:endParaRPr lang="fr-FR" altLang="fr-FR">
              <a:solidFill>
                <a:srgbClr val="000000"/>
              </a:solidFill>
              <a:latin typeface="Times New Roman" panose="02020603050405020304" pitchFamily="18" charset="0"/>
            </a:endParaRPr>
          </a:p>
        </p:txBody>
      </p:sp>
      <p:sp>
        <p:nvSpPr>
          <p:cNvPr id="14339" name="Rectangle 1"/>
          <p:cNvSpPr>
            <a:spLocks noGrp="1" noRot="1" noChangeAspect="1" noChangeArrowheads="1" noTextEdit="1"/>
          </p:cNvSpPr>
          <p:nvPr>
            <p:ph type="sldImg"/>
          </p:nvPr>
        </p:nvSpPr>
        <p:spPr>
          <a:xfrm>
            <a:off x="990600" y="777875"/>
            <a:ext cx="5116513"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smtClean="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16387"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fr-FR" altLang="fr-FR" smtClean="0">
                <a:latin typeface="Times New Roman" panose="02020603050405020304" pitchFamily="18" charset="0"/>
              </a:rPr>
              <a:t>Le projet présenté s’inscrit dans un processus global d’aménagement lié d’une part à la volonté de transformer un ex route nationale en boulevard urbain et d’autre part à l’accueil des JOP 2024, en réorganisant les cheminements d’accès aux sites, depuis la gare.</a:t>
            </a:r>
          </a:p>
          <a:p>
            <a:r>
              <a:rPr lang="fr-FR" altLang="fr-FR" smtClean="0">
                <a:latin typeface="Times New Roman" panose="02020603050405020304" pitchFamily="18" charset="0"/>
              </a:rPr>
              <a:t>Dans ce contexte, 3 voiries départementales sont concernées et cette réunion à pour objectif de vous présenter plus particulièrement le projet de la RD932 de faire une bref information sur les travaux en cours sur la RD30.</a:t>
            </a:r>
          </a:p>
        </p:txBody>
      </p:sp>
      <p:sp>
        <p:nvSpPr>
          <p:cNvPr id="16388"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2298F47E-5CA2-40A7-8B64-17367DF8E653}" type="slidenum">
              <a:rPr lang="fr-FR" altLang="fr-FR" smtClean="0">
                <a:solidFill>
                  <a:srgbClr val="000000"/>
                </a:solidFill>
                <a:latin typeface="Times New Roman" panose="02020603050405020304" pitchFamily="18" charset="0"/>
              </a:rPr>
              <a:pPr/>
              <a:t>6</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18435" name="Espace réservé des notes 2"/>
          <p:cNvSpPr>
            <a:spLocks noGrp="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r>
              <a:rPr lang="fr-FR" altLang="fr-FR" smtClean="0">
                <a:latin typeface="Times New Roman" panose="02020603050405020304" pitchFamily="18" charset="0"/>
              </a:rPr>
              <a:t>Axe principale de déserte locale mais aussi de transit situé en cœur de ville, avec un profil très routier. Imaginé au temps « du tout voiture » cet axe laisse des espaces piétons et des riverainetés peu accueillantes pour la vie locale actuelle</a:t>
            </a:r>
          </a:p>
        </p:txBody>
      </p:sp>
      <p:sp>
        <p:nvSpPr>
          <p:cNvPr id="18436"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3AF8EBFA-ECE8-4F19-819D-5F2B2E8CB146}" type="slidenum">
              <a:rPr lang="fr-FR" altLang="fr-FR" smtClean="0">
                <a:solidFill>
                  <a:srgbClr val="000000"/>
                </a:solidFill>
                <a:latin typeface="Times New Roman" panose="02020603050405020304" pitchFamily="18" charset="0"/>
              </a:rPr>
              <a:pPr/>
              <a:t>7</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821C7E-3E99-432E-AB68-07E8842BDA88}"/>
              </a:ext>
            </a:extLst>
          </p:cNvPr>
          <p:cNvSpPr>
            <a:spLocks noGrp="1" noRot="1" noChangeAspect="1"/>
          </p:cNvSpPr>
          <p:nvPr>
            <p:ph type="sldImg"/>
          </p:nvPr>
        </p:nvSpPr>
        <p:spPr/>
      </p:sp>
      <p:sp>
        <p:nvSpPr>
          <p:cNvPr id="20483" name="Espace réservé des notes 2"/>
          <p:cNvSpPr>
            <a:spLocks noGrp="1" noChangeArrowheads="1"/>
          </p:cNvSpPr>
          <p:nvPr>
            <p:ph type="body" idx="1"/>
          </p:nvPr>
        </p:nvSpPr>
        <p:spPr>
          <a:extLst>
            <a:ext uri="{91240B29-F687-4F45-9708-019B960494DF}">
              <a14:hiddenLine xmlns:a14="http://schemas.microsoft.com/office/drawing/2010/main" w="9525">
                <a:solidFill>
                  <a:srgbClr val="3465A4"/>
                </a:solidFill>
                <a:miter lim="800000"/>
                <a:headEnd/>
                <a:tailEnd/>
              </a14:hiddenLine>
            </a:ext>
          </a:extLst>
        </p:spPr>
        <p:txBody>
          <a:bodyPr/>
          <a:lstStyle/>
          <a:p>
            <a:pPr>
              <a:defRPr/>
            </a:pPr>
            <a:r>
              <a:rPr lang="fr-FR" altLang="fr-FR" dirty="0" smtClean="0">
                <a:latin typeface="Times New Roman" panose="02020603050405020304" pitchFamily="18" charset="0"/>
              </a:rPr>
              <a:t>- Trottoir très encombrés de mobilier (candélabre, panneau publicitaire, mobilier contre le stationnement…)</a:t>
            </a:r>
          </a:p>
          <a:p>
            <a:pPr marL="171450" indent="-171450">
              <a:buFontTx/>
              <a:buChar char="-"/>
              <a:defRPr/>
            </a:pPr>
            <a:r>
              <a:rPr lang="fr-FR" altLang="fr-FR" dirty="0" smtClean="0">
                <a:latin typeface="Times New Roman" panose="02020603050405020304" pitchFamily="18" charset="0"/>
              </a:rPr>
              <a:t>Espace public très minéral-&gt; juste arbre d’alignement qui profitent aux piétons</a:t>
            </a:r>
          </a:p>
          <a:p>
            <a:pPr marL="171450" indent="-171450">
              <a:buFontTx/>
              <a:buChar char="-"/>
              <a:defRPr/>
            </a:pPr>
            <a:r>
              <a:rPr lang="fr-FR" altLang="fr-FR" dirty="0" err="1" smtClean="0">
                <a:latin typeface="Times New Roman" panose="02020603050405020304" pitchFamily="18" charset="0"/>
              </a:rPr>
              <a:t>Rdc</a:t>
            </a:r>
            <a:r>
              <a:rPr lang="fr-FR" altLang="fr-FR" dirty="0" smtClean="0">
                <a:latin typeface="Times New Roman" panose="02020603050405020304" pitchFamily="18" charset="0"/>
              </a:rPr>
              <a:t> très commerçant, peu mis en valeur par les aménagements de trottoir</a:t>
            </a:r>
          </a:p>
        </p:txBody>
      </p:sp>
      <p:sp>
        <p:nvSpPr>
          <p:cNvPr id="20484"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00D08D78-AB85-4514-872F-C9F6A748A2EA}" type="slidenum">
              <a:rPr lang="fr-FR" altLang="fr-FR" smtClean="0">
                <a:solidFill>
                  <a:srgbClr val="000000"/>
                </a:solidFill>
                <a:latin typeface="Times New Roman" panose="02020603050405020304" pitchFamily="18" charset="0"/>
              </a:rPr>
              <a:pPr/>
              <a:t>8</a:t>
            </a:fld>
            <a:endParaRPr lang="fr-FR" altLang="fr-FR" smtClean="0">
              <a:solidFill>
                <a:srgbClr val="000000"/>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821C7E-3E99-432E-AB68-07E8842BDA88}"/>
              </a:ext>
            </a:extLst>
          </p:cNvPr>
          <p:cNvSpPr>
            <a:spLocks noGrp="1" noRot="1" noChangeAspect="1"/>
          </p:cNvSpPr>
          <p:nvPr>
            <p:ph type="sldImg"/>
          </p:nvPr>
        </p:nvSpPr>
        <p:spPr/>
      </p:sp>
      <p:sp>
        <p:nvSpPr>
          <p:cNvPr id="22531" name="Espace réservé des notes 2"/>
          <p:cNvSpPr>
            <a:spLocks noGrp="1" noChangeArrowheads="1"/>
          </p:cNvSpPr>
          <p:nvPr>
            <p:ph type="body" idx="1"/>
          </p:nvPr>
        </p:nvSpPr>
        <p:spPr>
          <a:noFill/>
          <a:extLst>
            <a:ext uri="{91240B29-F687-4F45-9708-019B960494DF}">
              <a14:hiddenLine xmlns:a14="http://schemas.microsoft.com/office/drawing/2010/main" w="9525">
                <a:solidFill>
                  <a:srgbClr val="3465A4"/>
                </a:solidFill>
                <a:miter lim="800000"/>
                <a:headEnd/>
                <a:tailEnd/>
              </a14:hiddenLine>
            </a:ext>
          </a:extLst>
        </p:spPr>
        <p:txBody>
          <a:bodyPr/>
          <a:lstStyle/>
          <a:p>
            <a:endParaRPr lang="fr-FR" altLang="fr-FR" smtClean="0">
              <a:latin typeface="Times New Roman" panose="02020603050405020304" pitchFamily="18" charset="0"/>
            </a:endParaRPr>
          </a:p>
        </p:txBody>
      </p:sp>
      <p:sp>
        <p:nvSpPr>
          <p:cNvPr id="22532" name="Espace réservé du numéro de diapositive 3"/>
          <p:cNvSpPr>
            <a:spLocks noGrp="1"/>
          </p:cNvSpPr>
          <p:nvPr>
            <p:ph type="sldNum" sz="quarter"/>
          </p:nvPr>
        </p:nvSpPr>
        <p:spPr>
          <a:noFill/>
        </p:spPr>
        <p:txBody>
          <a:bodyPr/>
          <a:lstStyle>
            <a:lvl1pPr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1pPr>
            <a:lvl2pPr marL="769938" indent="-296863"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2pPr>
            <a:lvl3pPr marL="1184275"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3pPr>
            <a:lvl4pPr marL="1658938" indent="-238125"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4pPr>
            <a:lvl5pPr marL="2132013" indent="-236538" defTabSz="423863">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5pPr>
            <a:lvl6pPr marL="25892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6pPr>
            <a:lvl7pPr marL="30464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7pPr>
            <a:lvl8pPr marL="35036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8pPr>
            <a:lvl9pPr marL="3960813" indent="-236538" defTabSz="423863" eaLnBrk="0" fontAlgn="base" hangingPunct="0">
              <a:spcBef>
                <a:spcPct val="0"/>
              </a:spcBef>
              <a:spcAft>
                <a:spcPct val="0"/>
              </a:spcAft>
              <a:tabLst>
                <a:tab pos="423863" algn="l"/>
                <a:tab pos="852488" algn="l"/>
                <a:tab pos="1277938" algn="l"/>
                <a:tab pos="1706563" algn="l"/>
                <a:tab pos="2132013" algn="l"/>
                <a:tab pos="2560638" algn="l"/>
                <a:tab pos="2984500" algn="l"/>
              </a:tabLst>
              <a:defRPr>
                <a:solidFill>
                  <a:srgbClr val="000099"/>
                </a:solidFill>
                <a:latin typeface="Arial" panose="020B0604020202020204" pitchFamily="34" charset="0"/>
                <a:ea typeface="Microsoft YaHei" panose="020B0503020204020204" pitchFamily="34" charset="-122"/>
              </a:defRPr>
            </a:lvl9pPr>
          </a:lstStyle>
          <a:p>
            <a:fld id="{EE781A3B-726A-49FE-849B-41722B3E8CD1}" type="slidenum">
              <a:rPr lang="fr-FR" altLang="fr-FR" smtClean="0">
                <a:solidFill>
                  <a:srgbClr val="000000"/>
                </a:solidFill>
                <a:latin typeface="Times New Roman" panose="02020603050405020304" pitchFamily="18" charset="0"/>
              </a:rPr>
              <a:pPr/>
              <a:t>9</a:t>
            </a:fld>
            <a:endParaRPr lang="fr-FR" altLang="fr-FR" smtClean="0">
              <a:solidFill>
                <a:srgbClr val="000000"/>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a:t>Modifiez le style du titre</a:t>
            </a:r>
          </a:p>
        </p:txBody>
      </p:sp>
      <p:sp>
        <p:nvSpPr>
          <p:cNvPr id="3" name="Sous-titr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3C61CC11-A1A4-4AB9-9F74-0A4C9C9F8B76}" type="datetime1">
              <a:rPr lang="fr-FR" altLang="fr-FR"/>
              <a:pPr>
                <a:defRPr/>
              </a:pPr>
              <a:t>07/10/2021</a:t>
            </a:fld>
            <a:endParaRPr lang="fr-FR" altLang="fr-FR"/>
          </a:p>
        </p:txBody>
      </p:sp>
      <p:sp>
        <p:nvSpPr>
          <p:cNvPr id="5"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F6769893-7155-46D0-AE4B-5C214B27141F}" type="slidenum">
              <a:rPr lang="fr-FR" altLang="fr-FR"/>
              <a:pPr>
                <a:defRPr/>
              </a:pPr>
              <a:t>‹N°›</a:t>
            </a:fld>
            <a:endParaRPr lang="fr-FR" altLang="fr-FR"/>
          </a:p>
        </p:txBody>
      </p:sp>
    </p:spTree>
    <p:extLst>
      <p:ext uri="{BB962C8B-B14F-4D97-AF65-F5344CB8AC3E}">
        <p14:creationId xmlns:p14="http://schemas.microsoft.com/office/powerpoint/2010/main" val="3203307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47FB794C-08DE-496E-9C28-46186152267A}" type="datetime1">
              <a:rPr lang="fr-FR" altLang="fr-FR"/>
              <a:pPr>
                <a:defRPr/>
              </a:pPr>
              <a:t>07/10/2021</a:t>
            </a:fld>
            <a:endParaRPr lang="fr-FR" altLang="fr-FR"/>
          </a:p>
        </p:txBody>
      </p:sp>
      <p:sp>
        <p:nvSpPr>
          <p:cNvPr id="5"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3E427433-93EC-4D1E-96EE-44A89228F94D}" type="slidenum">
              <a:rPr lang="fr-FR" altLang="fr-FR"/>
              <a:pPr>
                <a:defRPr/>
              </a:pPr>
              <a:t>‹N°›</a:t>
            </a:fld>
            <a:endParaRPr lang="fr-FR" altLang="fr-FR"/>
          </a:p>
        </p:txBody>
      </p:sp>
    </p:spTree>
    <p:extLst>
      <p:ext uri="{BB962C8B-B14F-4D97-AF65-F5344CB8AC3E}">
        <p14:creationId xmlns:p14="http://schemas.microsoft.com/office/powerpoint/2010/main" val="3175676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05675" y="301625"/>
            <a:ext cx="2266950" cy="58499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503238" y="301625"/>
            <a:ext cx="6650037" cy="58499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2A320738-10AA-41AB-8E10-516FC37FA225}" type="datetime1">
              <a:rPr lang="fr-FR" altLang="fr-FR"/>
              <a:pPr>
                <a:defRPr/>
              </a:pPr>
              <a:t>07/10/2021</a:t>
            </a:fld>
            <a:endParaRPr lang="fr-FR" altLang="fr-FR"/>
          </a:p>
        </p:txBody>
      </p:sp>
      <p:sp>
        <p:nvSpPr>
          <p:cNvPr id="5"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DA590E5A-FCB3-4546-878E-C7EB22AB998F}" type="slidenum">
              <a:rPr lang="fr-FR" altLang="fr-FR"/>
              <a:pPr>
                <a:defRPr/>
              </a:pPr>
              <a:t>‹N°›</a:t>
            </a:fld>
            <a:endParaRPr lang="fr-FR" altLang="fr-FR"/>
          </a:p>
        </p:txBody>
      </p:sp>
    </p:spTree>
    <p:extLst>
      <p:ext uri="{BB962C8B-B14F-4D97-AF65-F5344CB8AC3E}">
        <p14:creationId xmlns:p14="http://schemas.microsoft.com/office/powerpoint/2010/main" val="1169180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55650" y="2347913"/>
            <a:ext cx="8569325" cy="1620837"/>
          </a:xfrm>
        </p:spPr>
        <p:txBody>
          <a:bodyPr/>
          <a:lstStyle/>
          <a:p>
            <a:r>
              <a:rPr lang="fr-FR"/>
              <a:t>Modifiez le style du titre</a:t>
            </a:r>
          </a:p>
        </p:txBody>
      </p:sp>
      <p:sp>
        <p:nvSpPr>
          <p:cNvPr id="3" name="Sous-titr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Modifiez le style des sous-titres du masque</a:t>
            </a:r>
          </a:p>
        </p:txBody>
      </p:sp>
      <p:sp>
        <p:nvSpPr>
          <p:cNvPr id="4"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458CE655-BD2D-4A0B-8CC8-78549A394FCD}" type="datetime1">
              <a:rPr lang="fr-FR" altLang="fr-FR"/>
              <a:pPr>
                <a:defRPr/>
              </a:pPr>
              <a:t>07/10/2021</a:t>
            </a:fld>
            <a:endParaRPr lang="fr-FR" altLang="fr-FR"/>
          </a:p>
        </p:txBody>
      </p:sp>
      <p:sp>
        <p:nvSpPr>
          <p:cNvPr id="5"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25D9CC27-387A-4E1C-AC9A-A1276732A7D1}" type="slidenum">
              <a:rPr lang="fr-FR" altLang="fr-FR"/>
              <a:pPr>
                <a:defRPr/>
              </a:pPr>
              <a:t>‹N°›</a:t>
            </a:fld>
            <a:endParaRPr lang="fr-FR" altLang="fr-FR"/>
          </a:p>
        </p:txBody>
      </p:sp>
    </p:spTree>
    <p:extLst>
      <p:ext uri="{BB962C8B-B14F-4D97-AF65-F5344CB8AC3E}">
        <p14:creationId xmlns:p14="http://schemas.microsoft.com/office/powerpoint/2010/main" val="274892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lvl1pPr marL="457200" indent="-457200">
              <a:buClr>
                <a:srgbClr val="B1C903"/>
              </a:buClr>
              <a:buFont typeface="Wingdings" panose="05000000000000000000" pitchFamily="2" charset="2"/>
              <a:buChar char="§"/>
              <a:defRPr/>
            </a:lvl1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17558DE8-0759-4149-924E-EE20822DD2ED}" type="datetime1">
              <a:rPr lang="fr-FR" altLang="fr-FR"/>
              <a:pPr>
                <a:defRPr/>
              </a:pPr>
              <a:t>07/10/2021</a:t>
            </a:fld>
            <a:endParaRPr lang="fr-FR" altLang="fr-FR"/>
          </a:p>
        </p:txBody>
      </p:sp>
      <p:sp>
        <p:nvSpPr>
          <p:cNvPr id="5"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7132CC6A-37E3-4382-992A-666382B0132C}" type="slidenum">
              <a:rPr lang="fr-FR" altLang="fr-FR"/>
              <a:pPr>
                <a:defRPr/>
              </a:pPr>
              <a:t>‹N°›</a:t>
            </a:fld>
            <a:endParaRPr lang="fr-FR" altLang="fr-FR"/>
          </a:p>
        </p:txBody>
      </p:sp>
    </p:spTree>
    <p:extLst>
      <p:ext uri="{BB962C8B-B14F-4D97-AF65-F5344CB8AC3E}">
        <p14:creationId xmlns:p14="http://schemas.microsoft.com/office/powerpoint/2010/main" val="2390592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0"/>
            <a:ext cx="8567738" cy="15017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FF8E9540-8F02-46A4-938D-BB10D987315F}" type="datetime1">
              <a:rPr lang="fr-FR" altLang="fr-FR"/>
              <a:pPr>
                <a:defRPr/>
              </a:pPr>
              <a:t>07/10/2021</a:t>
            </a:fld>
            <a:endParaRPr lang="fr-FR" altLang="fr-FR"/>
          </a:p>
        </p:txBody>
      </p:sp>
      <p:sp>
        <p:nvSpPr>
          <p:cNvPr id="5"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BE920892-1E34-4910-9923-1B5C1A761B2C}" type="slidenum">
              <a:rPr lang="fr-FR" altLang="fr-FR"/>
              <a:pPr>
                <a:defRPr/>
              </a:pPr>
              <a:t>‹N°›</a:t>
            </a:fld>
            <a:endParaRPr lang="fr-FR" altLang="fr-FR"/>
          </a:p>
        </p:txBody>
      </p:sp>
    </p:spTree>
    <p:extLst>
      <p:ext uri="{BB962C8B-B14F-4D97-AF65-F5344CB8AC3E}">
        <p14:creationId xmlns:p14="http://schemas.microsoft.com/office/powerpoint/2010/main" val="180368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47700" y="3240088"/>
            <a:ext cx="4386263" cy="3094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86363" y="3240088"/>
            <a:ext cx="4387850" cy="3094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D3A3A0AF-0FBA-42C6-8522-39CBB1858FCB}" type="datetime1">
              <a:rPr lang="fr-FR" altLang="fr-FR"/>
              <a:pPr>
                <a:defRPr/>
              </a:pPr>
              <a:t>07/10/2021</a:t>
            </a:fld>
            <a:endParaRPr lang="fr-FR" altLang="fr-FR"/>
          </a:p>
        </p:txBody>
      </p:sp>
      <p:sp>
        <p:nvSpPr>
          <p:cNvPr id="6"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D004F726-4B28-43C4-A8B8-A3CE73B011AD}" type="slidenum">
              <a:rPr lang="fr-FR" altLang="fr-FR"/>
              <a:pPr>
                <a:defRPr/>
              </a:pPr>
              <a:t>‹N°›</a:t>
            </a:fld>
            <a:endParaRPr lang="fr-FR" altLang="fr-FR"/>
          </a:p>
        </p:txBody>
      </p:sp>
    </p:spTree>
    <p:extLst>
      <p:ext uri="{BB962C8B-B14F-4D97-AF65-F5344CB8AC3E}">
        <p14:creationId xmlns:p14="http://schemas.microsoft.com/office/powerpoint/2010/main" val="1230081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C531A195-FC95-4063-8CA4-CD6FBF0BFF6E}" type="datetime1">
              <a:rPr lang="fr-FR" altLang="fr-FR"/>
              <a:pPr>
                <a:defRPr/>
              </a:pPr>
              <a:t>07/10/2021</a:t>
            </a:fld>
            <a:endParaRPr lang="fr-FR" altLang="fr-FR"/>
          </a:p>
        </p:txBody>
      </p:sp>
      <p:sp>
        <p:nvSpPr>
          <p:cNvPr id="8"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9"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4CC31915-13BC-4CB3-A3A1-FED326454BB7}" type="slidenum">
              <a:rPr lang="fr-FR" altLang="fr-FR"/>
              <a:pPr>
                <a:defRPr/>
              </a:pPr>
              <a:t>‹N°›</a:t>
            </a:fld>
            <a:endParaRPr lang="fr-FR" altLang="fr-FR"/>
          </a:p>
        </p:txBody>
      </p:sp>
    </p:spTree>
    <p:extLst>
      <p:ext uri="{BB962C8B-B14F-4D97-AF65-F5344CB8AC3E}">
        <p14:creationId xmlns:p14="http://schemas.microsoft.com/office/powerpoint/2010/main" val="521828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945BEBD9-D434-4C1F-AC27-0CB8A1F7EC13}" type="datetime1">
              <a:rPr lang="fr-FR" altLang="fr-FR"/>
              <a:pPr>
                <a:defRPr/>
              </a:pPr>
              <a:t>07/10/2021</a:t>
            </a:fld>
            <a:endParaRPr lang="fr-FR" altLang="fr-FR"/>
          </a:p>
        </p:txBody>
      </p:sp>
      <p:sp>
        <p:nvSpPr>
          <p:cNvPr id="4"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5"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D12A05BF-BCBA-4FE4-A79F-6DA224205F10}" type="slidenum">
              <a:rPr lang="fr-FR" altLang="fr-FR"/>
              <a:pPr>
                <a:defRPr/>
              </a:pPr>
              <a:t>‹N°›</a:t>
            </a:fld>
            <a:endParaRPr lang="fr-FR" altLang="fr-FR"/>
          </a:p>
        </p:txBody>
      </p:sp>
    </p:spTree>
    <p:extLst>
      <p:ext uri="{BB962C8B-B14F-4D97-AF65-F5344CB8AC3E}">
        <p14:creationId xmlns:p14="http://schemas.microsoft.com/office/powerpoint/2010/main" val="4129040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EE14D409-9A32-40FE-96FB-3659D322364D}" type="datetime1">
              <a:rPr lang="fr-FR" altLang="fr-FR"/>
              <a:pPr>
                <a:defRPr/>
              </a:pPr>
              <a:t>07/10/2021</a:t>
            </a:fld>
            <a:endParaRPr lang="fr-FR" altLang="fr-FR"/>
          </a:p>
        </p:txBody>
      </p:sp>
      <p:sp>
        <p:nvSpPr>
          <p:cNvPr id="3"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4"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9C622277-FB98-49E6-918F-1931F1FA1386}" type="slidenum">
              <a:rPr lang="fr-FR" altLang="fr-FR"/>
              <a:pPr>
                <a:defRPr/>
              </a:pPr>
              <a:t>‹N°›</a:t>
            </a:fld>
            <a:endParaRPr lang="fr-FR" altLang="fr-FR"/>
          </a:p>
        </p:txBody>
      </p:sp>
    </p:spTree>
    <p:extLst>
      <p:ext uri="{BB962C8B-B14F-4D97-AF65-F5344CB8AC3E}">
        <p14:creationId xmlns:p14="http://schemas.microsoft.com/office/powerpoint/2010/main" val="2560118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67DAD333-5BF0-4527-A148-CFCE2706E49A}" type="datetime1">
              <a:rPr lang="fr-FR" altLang="fr-FR"/>
              <a:pPr>
                <a:defRPr/>
              </a:pPr>
              <a:t>07/10/2021</a:t>
            </a:fld>
            <a:endParaRPr lang="fr-FR" altLang="fr-FR"/>
          </a:p>
        </p:txBody>
      </p:sp>
      <p:sp>
        <p:nvSpPr>
          <p:cNvPr id="6"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4BB77174-E7DC-43A3-885F-14D10BDF6C2D}" type="slidenum">
              <a:rPr lang="fr-FR" altLang="fr-FR"/>
              <a:pPr>
                <a:defRPr/>
              </a:pPr>
              <a:t>‹N°›</a:t>
            </a:fld>
            <a:endParaRPr lang="fr-FR" altLang="fr-FR"/>
          </a:p>
        </p:txBody>
      </p:sp>
    </p:spTree>
    <p:extLst>
      <p:ext uri="{BB962C8B-B14F-4D97-AF65-F5344CB8AC3E}">
        <p14:creationId xmlns:p14="http://schemas.microsoft.com/office/powerpoint/2010/main" val="194147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AF436210-01EF-470F-96CE-50FE218EE86B}" type="datetime1">
              <a:rPr lang="fr-FR" altLang="fr-FR"/>
              <a:pPr>
                <a:defRPr/>
              </a:pPr>
              <a:t>07/10/2021</a:t>
            </a:fld>
            <a:endParaRPr lang="fr-FR" altLang="fr-FR"/>
          </a:p>
        </p:txBody>
      </p:sp>
      <p:sp>
        <p:nvSpPr>
          <p:cNvPr id="5"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41EA62A0-24D3-4774-9E01-E7AA1BA0F321}" type="slidenum">
              <a:rPr lang="fr-FR" altLang="fr-FR"/>
              <a:pPr>
                <a:defRPr/>
              </a:pPr>
              <a:t>‹N°›</a:t>
            </a:fld>
            <a:endParaRPr lang="fr-FR" altLang="fr-FR"/>
          </a:p>
        </p:txBody>
      </p:sp>
    </p:spTree>
    <p:extLst>
      <p:ext uri="{BB962C8B-B14F-4D97-AF65-F5344CB8AC3E}">
        <p14:creationId xmlns:p14="http://schemas.microsoft.com/office/powerpoint/2010/main" val="287229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38" y="5291138"/>
            <a:ext cx="6048375" cy="625475"/>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6CCABABC-62D8-4808-BF63-58B1CF2BB648}" type="datetime1">
              <a:rPr lang="fr-FR" altLang="fr-FR"/>
              <a:pPr>
                <a:defRPr/>
              </a:pPr>
              <a:t>07/10/2021</a:t>
            </a:fld>
            <a:endParaRPr lang="fr-FR" altLang="fr-FR"/>
          </a:p>
        </p:txBody>
      </p:sp>
      <p:sp>
        <p:nvSpPr>
          <p:cNvPr id="6"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70F15E62-39F3-4543-9EDD-FE81887C36C8}" type="slidenum">
              <a:rPr lang="fr-FR" altLang="fr-FR"/>
              <a:pPr>
                <a:defRPr/>
              </a:pPr>
              <a:t>‹N°›</a:t>
            </a:fld>
            <a:endParaRPr lang="fr-FR" altLang="fr-FR"/>
          </a:p>
        </p:txBody>
      </p:sp>
    </p:spTree>
    <p:extLst>
      <p:ext uri="{BB962C8B-B14F-4D97-AF65-F5344CB8AC3E}">
        <p14:creationId xmlns:p14="http://schemas.microsoft.com/office/powerpoint/2010/main" val="606373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C52310BA-2DB1-41B9-B0A1-D8AE399E066A}" type="datetime1">
              <a:rPr lang="fr-FR" altLang="fr-FR"/>
              <a:pPr>
                <a:defRPr/>
              </a:pPr>
              <a:t>07/10/2021</a:t>
            </a:fld>
            <a:endParaRPr lang="fr-FR" altLang="fr-FR"/>
          </a:p>
        </p:txBody>
      </p:sp>
      <p:sp>
        <p:nvSpPr>
          <p:cNvPr id="5"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06676C9C-4D4B-4163-8855-3F480D18C799}" type="slidenum">
              <a:rPr lang="fr-FR" altLang="fr-FR"/>
              <a:pPr>
                <a:defRPr/>
              </a:pPr>
              <a:t>‹N°›</a:t>
            </a:fld>
            <a:endParaRPr lang="fr-FR" altLang="fr-FR"/>
          </a:p>
        </p:txBody>
      </p:sp>
    </p:spTree>
    <p:extLst>
      <p:ext uri="{BB962C8B-B14F-4D97-AF65-F5344CB8AC3E}">
        <p14:creationId xmlns:p14="http://schemas.microsoft.com/office/powerpoint/2010/main" val="314020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343775" y="1871663"/>
            <a:ext cx="2230438" cy="4462462"/>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47700" y="1871663"/>
            <a:ext cx="6543675" cy="4462462"/>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BDC3635-F94A-4AE5-BDB2-A02678CDAAFE}"/>
              </a:ext>
            </a:extLst>
          </p:cNvPr>
          <p:cNvSpPr>
            <a:spLocks noGrp="1" noChangeArrowheads="1"/>
          </p:cNvSpPr>
          <p:nvPr>
            <p:ph type="dt" idx="10"/>
          </p:nvPr>
        </p:nvSpPr>
        <p:spPr>
          <a:ln/>
        </p:spPr>
        <p:txBody>
          <a:bodyPr/>
          <a:lstStyle>
            <a:lvl1pPr>
              <a:defRPr/>
            </a:lvl1pPr>
          </a:lstStyle>
          <a:p>
            <a:pPr>
              <a:defRPr/>
            </a:pPr>
            <a:fld id="{13CC05E6-A996-4EB8-B538-D20F141920AE}" type="datetime1">
              <a:rPr lang="fr-FR" altLang="fr-FR"/>
              <a:pPr>
                <a:defRPr/>
              </a:pPr>
              <a:t>07/10/2021</a:t>
            </a:fld>
            <a:endParaRPr lang="fr-FR" altLang="fr-FR"/>
          </a:p>
        </p:txBody>
      </p:sp>
      <p:sp>
        <p:nvSpPr>
          <p:cNvPr id="5" name="Rectangle 5">
            <a:extLst>
              <a:ext uri="{FF2B5EF4-FFF2-40B4-BE49-F238E27FC236}">
                <a16:creationId xmlns:a16="http://schemas.microsoft.com/office/drawing/2014/main" id="{9AAE6B1E-28FF-4B28-A6E9-47EAFD525D96}"/>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6">
            <a:extLst>
              <a:ext uri="{FF2B5EF4-FFF2-40B4-BE49-F238E27FC236}">
                <a16:creationId xmlns:a16="http://schemas.microsoft.com/office/drawing/2014/main" id="{1AE1D944-0606-4CDE-9E4B-156C34197CD0}"/>
              </a:ext>
            </a:extLst>
          </p:cNvPr>
          <p:cNvSpPr>
            <a:spLocks noGrp="1" noChangeArrowheads="1"/>
          </p:cNvSpPr>
          <p:nvPr>
            <p:ph type="sldNum" idx="12"/>
          </p:nvPr>
        </p:nvSpPr>
        <p:spPr>
          <a:ln/>
        </p:spPr>
        <p:txBody>
          <a:bodyPr/>
          <a:lstStyle>
            <a:lvl1pPr>
              <a:defRPr/>
            </a:lvl1pPr>
          </a:lstStyle>
          <a:p>
            <a:pPr>
              <a:defRPr/>
            </a:pPr>
            <a:fld id="{600FFC1E-81A8-4967-992F-62884ED1D721}" type="slidenum">
              <a:rPr lang="fr-FR" altLang="fr-FR"/>
              <a:pPr>
                <a:defRPr/>
              </a:pPr>
              <a:t>‹N°›</a:t>
            </a:fld>
            <a:endParaRPr lang="fr-FR" altLang="fr-FR"/>
          </a:p>
        </p:txBody>
      </p:sp>
    </p:spTree>
    <p:extLst>
      <p:ext uri="{BB962C8B-B14F-4D97-AF65-F5344CB8AC3E}">
        <p14:creationId xmlns:p14="http://schemas.microsoft.com/office/powerpoint/2010/main" val="753640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96925" y="4857750"/>
            <a:ext cx="8567738" cy="15017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Modifiez les styles du texte du masque</a:t>
            </a:r>
          </a:p>
        </p:txBody>
      </p:sp>
      <p:sp>
        <p:nvSpPr>
          <p:cNvPr id="4"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9103A6C6-0F8B-47E0-B407-EEFCB3B8DE28}" type="datetime1">
              <a:rPr lang="fr-FR" altLang="fr-FR"/>
              <a:pPr>
                <a:defRPr/>
              </a:pPr>
              <a:t>07/10/2021</a:t>
            </a:fld>
            <a:endParaRPr lang="fr-FR" altLang="fr-FR"/>
          </a:p>
        </p:txBody>
      </p:sp>
      <p:sp>
        <p:nvSpPr>
          <p:cNvPr id="5"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6"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6E7979DD-5B37-4E21-8F68-C5B6B199656A}" type="slidenum">
              <a:rPr lang="fr-FR" altLang="fr-FR"/>
              <a:pPr>
                <a:defRPr/>
              </a:pPr>
              <a:t>‹N°›</a:t>
            </a:fld>
            <a:endParaRPr lang="fr-FR" altLang="fr-FR"/>
          </a:p>
        </p:txBody>
      </p:sp>
    </p:spTree>
    <p:extLst>
      <p:ext uri="{BB962C8B-B14F-4D97-AF65-F5344CB8AC3E}">
        <p14:creationId xmlns:p14="http://schemas.microsoft.com/office/powerpoint/2010/main" val="418995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503238" y="1768475"/>
            <a:ext cx="4457700"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113338" y="1768475"/>
            <a:ext cx="4459287" cy="4383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432928A9-F598-4502-97EA-DB5557696611}" type="datetime1">
              <a:rPr lang="fr-FR" altLang="fr-FR"/>
              <a:pPr>
                <a:defRPr/>
              </a:pPr>
              <a:t>07/10/2021</a:t>
            </a:fld>
            <a:endParaRPr lang="fr-FR" altLang="fr-FR"/>
          </a:p>
        </p:txBody>
      </p:sp>
      <p:sp>
        <p:nvSpPr>
          <p:cNvPr id="6"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9907B080-D656-4F14-9D6F-9F143EE43613}" type="slidenum">
              <a:rPr lang="fr-FR" altLang="fr-FR"/>
              <a:pPr>
                <a:defRPr/>
              </a:pPr>
              <a:t>‹N°›</a:t>
            </a:fld>
            <a:endParaRPr lang="fr-FR" altLang="fr-FR"/>
          </a:p>
        </p:txBody>
      </p:sp>
    </p:spTree>
    <p:extLst>
      <p:ext uri="{BB962C8B-B14F-4D97-AF65-F5344CB8AC3E}">
        <p14:creationId xmlns:p14="http://schemas.microsoft.com/office/powerpoint/2010/main" val="391621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4825" y="303213"/>
            <a:ext cx="9072563" cy="1258887"/>
          </a:xfrm>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1DA49938-604D-4A07-8445-EA8DBDFFEAB7}" type="datetime1">
              <a:rPr lang="fr-FR" altLang="fr-FR"/>
              <a:pPr>
                <a:defRPr/>
              </a:pPr>
              <a:t>07/10/2021</a:t>
            </a:fld>
            <a:endParaRPr lang="fr-FR" altLang="fr-FR"/>
          </a:p>
        </p:txBody>
      </p:sp>
      <p:sp>
        <p:nvSpPr>
          <p:cNvPr id="8"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9"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019F451A-348D-4AE2-AC1A-D4E21CE86833}" type="slidenum">
              <a:rPr lang="fr-FR" altLang="fr-FR"/>
              <a:pPr>
                <a:defRPr/>
              </a:pPr>
              <a:t>‹N°›</a:t>
            </a:fld>
            <a:endParaRPr lang="fr-FR" altLang="fr-FR"/>
          </a:p>
        </p:txBody>
      </p:sp>
    </p:spTree>
    <p:extLst>
      <p:ext uri="{BB962C8B-B14F-4D97-AF65-F5344CB8AC3E}">
        <p14:creationId xmlns:p14="http://schemas.microsoft.com/office/powerpoint/2010/main" val="1091647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9C398D0A-4B78-479E-9487-3513AE1C82A0}" type="datetime1">
              <a:rPr lang="fr-FR" altLang="fr-FR"/>
              <a:pPr>
                <a:defRPr/>
              </a:pPr>
              <a:t>07/10/2021</a:t>
            </a:fld>
            <a:endParaRPr lang="fr-FR" altLang="fr-FR"/>
          </a:p>
        </p:txBody>
      </p:sp>
      <p:sp>
        <p:nvSpPr>
          <p:cNvPr id="4"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5"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B86BED72-FD7C-40E0-B306-E08BE4D767ED}" type="slidenum">
              <a:rPr lang="fr-FR" altLang="fr-FR"/>
              <a:pPr>
                <a:defRPr/>
              </a:pPr>
              <a:t>‹N°›</a:t>
            </a:fld>
            <a:endParaRPr lang="fr-FR" altLang="fr-FR"/>
          </a:p>
        </p:txBody>
      </p:sp>
    </p:spTree>
    <p:extLst>
      <p:ext uri="{BB962C8B-B14F-4D97-AF65-F5344CB8AC3E}">
        <p14:creationId xmlns:p14="http://schemas.microsoft.com/office/powerpoint/2010/main" val="2789861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0A7F11B9-3B03-43E2-85E6-7FA90A605F99}" type="datetime1">
              <a:rPr lang="fr-FR" altLang="fr-FR"/>
              <a:pPr>
                <a:defRPr/>
              </a:pPr>
              <a:t>07/10/2021</a:t>
            </a:fld>
            <a:endParaRPr lang="fr-FR" altLang="fr-FR"/>
          </a:p>
        </p:txBody>
      </p:sp>
      <p:sp>
        <p:nvSpPr>
          <p:cNvPr id="3"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4"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1CF38CB0-08CC-425C-8F18-5F1F02FA39C0}" type="slidenum">
              <a:rPr lang="fr-FR" altLang="fr-FR"/>
              <a:pPr>
                <a:defRPr/>
              </a:pPr>
              <a:t>‹N°›</a:t>
            </a:fld>
            <a:endParaRPr lang="fr-FR" altLang="fr-FR"/>
          </a:p>
        </p:txBody>
      </p:sp>
    </p:spTree>
    <p:extLst>
      <p:ext uri="{BB962C8B-B14F-4D97-AF65-F5344CB8AC3E}">
        <p14:creationId xmlns:p14="http://schemas.microsoft.com/office/powerpoint/2010/main" val="3866657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04825" y="301625"/>
            <a:ext cx="3316288" cy="1279525"/>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6B7133C2-EA5F-4C05-A2FD-C6F696163C31}" type="datetime1">
              <a:rPr lang="fr-FR" altLang="fr-FR"/>
              <a:pPr>
                <a:defRPr/>
              </a:pPr>
              <a:t>07/10/2021</a:t>
            </a:fld>
            <a:endParaRPr lang="fr-FR" altLang="fr-FR"/>
          </a:p>
        </p:txBody>
      </p:sp>
      <p:sp>
        <p:nvSpPr>
          <p:cNvPr id="6"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59039AA7-6F5C-4B6C-9B2D-C71C54D03F48}" type="slidenum">
              <a:rPr lang="fr-FR" altLang="fr-FR"/>
              <a:pPr>
                <a:defRPr/>
              </a:pPr>
              <a:t>‹N°›</a:t>
            </a:fld>
            <a:endParaRPr lang="fr-FR" altLang="fr-FR"/>
          </a:p>
        </p:txBody>
      </p:sp>
    </p:spTree>
    <p:extLst>
      <p:ext uri="{BB962C8B-B14F-4D97-AF65-F5344CB8AC3E}">
        <p14:creationId xmlns:p14="http://schemas.microsoft.com/office/powerpoint/2010/main" val="2417093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76438" y="5291138"/>
            <a:ext cx="6048375" cy="625475"/>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Rectangle 3">
            <a:extLst>
              <a:ext uri="{FF2B5EF4-FFF2-40B4-BE49-F238E27FC236}">
                <a16:creationId xmlns:a16="http://schemas.microsoft.com/office/drawing/2014/main" id="{89ACC641-529A-413D-A92A-BF0250DD0123}"/>
              </a:ext>
            </a:extLst>
          </p:cNvPr>
          <p:cNvSpPr>
            <a:spLocks noGrp="1" noChangeArrowheads="1"/>
          </p:cNvSpPr>
          <p:nvPr>
            <p:ph type="dt" idx="10"/>
          </p:nvPr>
        </p:nvSpPr>
        <p:spPr>
          <a:ln/>
        </p:spPr>
        <p:txBody>
          <a:bodyPr/>
          <a:lstStyle>
            <a:lvl1pPr>
              <a:defRPr/>
            </a:lvl1pPr>
          </a:lstStyle>
          <a:p>
            <a:pPr>
              <a:defRPr/>
            </a:pPr>
            <a:fld id="{E559DA39-9959-4F66-B3CD-988DA8F32367}" type="datetime1">
              <a:rPr lang="fr-FR" altLang="fr-FR"/>
              <a:pPr>
                <a:defRPr/>
              </a:pPr>
              <a:t>07/10/2021</a:t>
            </a:fld>
            <a:endParaRPr lang="fr-FR" altLang="fr-FR"/>
          </a:p>
        </p:txBody>
      </p:sp>
      <p:sp>
        <p:nvSpPr>
          <p:cNvPr id="6" name="Rectangle 4">
            <a:extLst>
              <a:ext uri="{FF2B5EF4-FFF2-40B4-BE49-F238E27FC236}">
                <a16:creationId xmlns:a16="http://schemas.microsoft.com/office/drawing/2014/main" id="{EFAA9173-0CC0-4899-82B4-40513FBE95AE}"/>
              </a:ext>
            </a:extLst>
          </p:cNvPr>
          <p:cNvSpPr>
            <a:spLocks noGrp="1" noChangeArrowheads="1"/>
          </p:cNvSpPr>
          <p:nvPr>
            <p:ph type="ftr" idx="11"/>
          </p:nvPr>
        </p:nvSpPr>
        <p:spPr>
          <a:ln/>
        </p:spPr>
        <p:txBody>
          <a:bodyPr/>
          <a:lstStyle>
            <a:lvl1pPr>
              <a:defRPr/>
            </a:lvl1pPr>
          </a:lstStyle>
          <a:p>
            <a:pPr>
              <a:defRPr/>
            </a:pPr>
            <a:endParaRPr lang="fr-FR" altLang="fr-FR"/>
          </a:p>
        </p:txBody>
      </p:sp>
      <p:sp>
        <p:nvSpPr>
          <p:cNvPr id="7" name="Rectangle 5">
            <a:extLst>
              <a:ext uri="{FF2B5EF4-FFF2-40B4-BE49-F238E27FC236}">
                <a16:creationId xmlns:a16="http://schemas.microsoft.com/office/drawing/2014/main" id="{70C69A4D-0D52-4AAC-92F2-B1C1B3BA8321}"/>
              </a:ext>
            </a:extLst>
          </p:cNvPr>
          <p:cNvSpPr>
            <a:spLocks noGrp="1" noChangeArrowheads="1"/>
          </p:cNvSpPr>
          <p:nvPr>
            <p:ph type="sldNum" idx="12"/>
          </p:nvPr>
        </p:nvSpPr>
        <p:spPr>
          <a:ln/>
        </p:spPr>
        <p:txBody>
          <a:bodyPr/>
          <a:lstStyle>
            <a:lvl1pPr>
              <a:defRPr/>
            </a:lvl1pPr>
          </a:lstStyle>
          <a:p>
            <a:pPr>
              <a:defRPr/>
            </a:pPr>
            <a:fld id="{549AC8F6-52CC-46AB-AD45-A8B9DDADB5CE}" type="slidenum">
              <a:rPr lang="fr-FR" altLang="fr-FR"/>
              <a:pPr>
                <a:defRPr/>
              </a:pPr>
              <a:t>‹N°›</a:t>
            </a:fld>
            <a:endParaRPr lang="fr-FR" altLang="fr-FR"/>
          </a:p>
        </p:txBody>
      </p:sp>
    </p:spTree>
    <p:extLst>
      <p:ext uri="{BB962C8B-B14F-4D97-AF65-F5344CB8AC3E}">
        <p14:creationId xmlns:p14="http://schemas.microsoft.com/office/powerpoint/2010/main" val="353074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CCC26BD5-F7AA-4C84-96F0-377AA20E35BA}"/>
              </a:ext>
            </a:extLst>
          </p:cNvPr>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3075" name="Rectangle 2">
            <a:extLst>
              <a:ext uri="{FF2B5EF4-FFF2-40B4-BE49-F238E27FC236}">
                <a16:creationId xmlns:a16="http://schemas.microsoft.com/office/drawing/2014/main" id="{55272EED-400B-4842-AAC4-78B13543DFC7}"/>
              </a:ext>
            </a:extLst>
          </p:cNvPr>
          <p:cNvSpPr>
            <a:spLocks noGrp="1" noChangeArrowheads="1"/>
          </p:cNvSpPr>
          <p:nvPr>
            <p:ph type="body" idx="1"/>
          </p:nvPr>
        </p:nvSpPr>
        <p:spPr bwMode="auto">
          <a:xfrm>
            <a:off x="503238" y="1768475"/>
            <a:ext cx="9069387" cy="4383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28448"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 name="Rectangle 3">
            <a:extLst>
              <a:ext uri="{FF2B5EF4-FFF2-40B4-BE49-F238E27FC236}">
                <a16:creationId xmlns:a16="http://schemas.microsoft.com/office/drawing/2014/main" id="{89ACC641-529A-413D-A92A-BF0250DD0123}"/>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spcBef>
                <a:spcPct val="0"/>
              </a:spcBef>
              <a:buClr>
                <a:srgbClr val="000000"/>
              </a:buClr>
              <a:buSzPct val="100000"/>
              <a:buFont typeface="Times New Roman" panose="02020603050405020304" pitchFamily="18" charset="0"/>
              <a:buNone/>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pPr>
              <a:defRPr/>
            </a:pPr>
            <a:fld id="{A014C444-5FE1-4D89-B835-A074C4D79B90}" type="datetime1">
              <a:rPr lang="fr-FR" altLang="fr-FR"/>
              <a:pPr>
                <a:defRPr/>
              </a:pPr>
              <a:t>07/10/2021</a:t>
            </a:fld>
            <a:endParaRPr lang="fr-FR" altLang="fr-FR"/>
          </a:p>
        </p:txBody>
      </p:sp>
      <p:sp>
        <p:nvSpPr>
          <p:cNvPr id="3076" name="Rectangle 4">
            <a:extLst>
              <a:ext uri="{FF2B5EF4-FFF2-40B4-BE49-F238E27FC236}">
                <a16:creationId xmlns:a16="http://schemas.microsoft.com/office/drawing/2014/main" id="{EFAA9173-0CC0-4899-82B4-40513FBE95AE}"/>
              </a:ext>
            </a:extLst>
          </p:cNvPr>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spcBef>
                <a:spcPct val="0"/>
              </a:spcBef>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pPr>
              <a:defRPr/>
            </a:pPr>
            <a:endParaRPr lang="fr-FR" altLang="fr-FR"/>
          </a:p>
        </p:txBody>
      </p:sp>
      <p:sp>
        <p:nvSpPr>
          <p:cNvPr id="3077" name="Rectangle 5">
            <a:extLst>
              <a:ext uri="{FF2B5EF4-FFF2-40B4-BE49-F238E27FC236}">
                <a16:creationId xmlns:a16="http://schemas.microsoft.com/office/drawing/2014/main" id="{70C69A4D-0D52-4AAC-92F2-B1C1B3BA8321}"/>
              </a:ext>
            </a:extLst>
          </p:cNvPr>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spcBef>
                <a:spcPct val="0"/>
              </a:spcBef>
              <a:buClr>
                <a:srgbClr val="000000"/>
              </a:buClr>
              <a:buSzPct val="100000"/>
              <a:buFont typeface="Times New Roman" panose="02020603050405020304" pitchFamily="18" charset="0"/>
              <a:buNone/>
              <a:tabLst>
                <a:tab pos="449263" algn="l"/>
                <a:tab pos="898525" algn="l"/>
                <a:tab pos="1347788" algn="l"/>
                <a:tab pos="1797050" algn="l"/>
                <a:tab pos="2246313" algn="l"/>
              </a:tabLst>
              <a:defRPr sz="1400">
                <a:solidFill>
                  <a:srgbClr val="000000"/>
                </a:solidFill>
                <a:latin typeface="Times New Roman" panose="02020603050405020304" pitchFamily="18" charset="0"/>
              </a:defRPr>
            </a:lvl1pPr>
          </a:lstStyle>
          <a:p>
            <a:pPr>
              <a:defRPr/>
            </a:pPr>
            <a:fld id="{A460F1AD-AED5-4E95-ACEF-37C984ECD8E6}" type="slidenum">
              <a:rPr lang="fr-FR" altLang="fr-FR"/>
              <a:pPr>
                <a:defRPr/>
              </a:pPr>
              <a:t>‹N°›</a:t>
            </a:fld>
            <a:endParaRPr lang="fr-FR" altLang="fr-FR"/>
          </a:p>
        </p:txBody>
      </p:sp>
      <p:pic>
        <p:nvPicPr>
          <p:cNvPr id="3079" name="Picture 6">
            <a:extLst>
              <a:ext uri="{FF2B5EF4-FFF2-40B4-BE49-F238E27FC236}">
                <a16:creationId xmlns:a16="http://schemas.microsoft.com/office/drawing/2014/main" id="{3CD8A792-65B3-43E1-8969-372CF3259D66}"/>
              </a:ext>
            </a:extLst>
          </p:cNvPr>
          <p:cNvPicPr>
            <a:picLocks noChangeAspect="1" noChangeArrowheads="1"/>
          </p:cNvPicPr>
          <p:nvPr/>
        </p:nvPicPr>
        <p:blipFill>
          <a:blip r:embed="rId13"/>
          <a:srcRect/>
          <a:stretch>
            <a:fillRect/>
          </a:stretch>
        </p:blipFill>
        <p:spPr bwMode="auto">
          <a:xfrm>
            <a:off x="0" y="0"/>
            <a:ext cx="10079038" cy="712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Microsoft YaHei" charset="-122"/>
        </a:defRPr>
      </a:lvl9pPr>
    </p:titleStyle>
    <p:bodyStyle>
      <a:lvl1pPr marL="342900" indent="-342900" algn="l" defTabSz="449263" rtl="0" eaLnBrk="0" fontAlgn="base" hangingPunct="0">
        <a:lnSpc>
          <a:spcPct val="93000"/>
        </a:lnSpc>
        <a:spcBef>
          <a:spcPts val="1425"/>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1138"/>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lnSpc>
          <a:spcPct val="93000"/>
        </a:lnSpc>
        <a:spcBef>
          <a:spcPts val="85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lnSpc>
          <a:spcPct val="93000"/>
        </a:lnSpc>
        <a:spcBef>
          <a:spcPts val="575"/>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8" name="Picture 1">
            <a:extLst>
              <a:ext uri="{FF2B5EF4-FFF2-40B4-BE49-F238E27FC236}">
                <a16:creationId xmlns:a16="http://schemas.microsoft.com/office/drawing/2014/main" id="{9D71192A-88BF-4F84-80C2-9B71868C4573}"/>
              </a:ext>
            </a:extLst>
          </p:cNvPr>
          <p:cNvPicPr>
            <a:picLocks noChangeAspect="1" noChangeArrowheads="1"/>
          </p:cNvPicPr>
          <p:nvPr/>
        </p:nvPicPr>
        <p:blipFill>
          <a:blip r:embed="rId13"/>
          <a:srcRect/>
          <a:stretch>
            <a:fillRect/>
          </a:stretch>
        </p:blipFill>
        <p:spPr bwMode="auto">
          <a:xfrm>
            <a:off x="0" y="3175"/>
            <a:ext cx="10079038" cy="712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9" name="Rectangle 2">
            <a:extLst>
              <a:ext uri="{FF2B5EF4-FFF2-40B4-BE49-F238E27FC236}">
                <a16:creationId xmlns:a16="http://schemas.microsoft.com/office/drawing/2014/main" id="{76F77B9E-FA4C-4AA9-95CB-9E90D6ABBDDD}"/>
              </a:ext>
            </a:extLst>
          </p:cNvPr>
          <p:cNvSpPr>
            <a:spLocks noGrp="1" noChangeArrowheads="1"/>
          </p:cNvSpPr>
          <p:nvPr>
            <p:ph type="title"/>
          </p:nvPr>
        </p:nvSpPr>
        <p:spPr bwMode="auto">
          <a:xfrm>
            <a:off x="647700" y="1871663"/>
            <a:ext cx="8926513"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4100" name="Rectangle 3">
            <a:extLst>
              <a:ext uri="{FF2B5EF4-FFF2-40B4-BE49-F238E27FC236}">
                <a16:creationId xmlns:a16="http://schemas.microsoft.com/office/drawing/2014/main" id="{08888A3B-3053-4AEC-AAA4-50969F1A514B}"/>
              </a:ext>
            </a:extLst>
          </p:cNvPr>
          <p:cNvSpPr>
            <a:spLocks noGrp="1" noChangeArrowheads="1"/>
          </p:cNvSpPr>
          <p:nvPr>
            <p:ph type="body" idx="1"/>
          </p:nvPr>
        </p:nvSpPr>
        <p:spPr bwMode="auto">
          <a:xfrm>
            <a:off x="647700" y="3240088"/>
            <a:ext cx="8926513" cy="309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28448"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p:txBody>
      </p:sp>
      <p:sp>
        <p:nvSpPr>
          <p:cNvPr id="2" name="Rectangle 4">
            <a:extLst>
              <a:ext uri="{FF2B5EF4-FFF2-40B4-BE49-F238E27FC236}">
                <a16:creationId xmlns:a16="http://schemas.microsoft.com/office/drawing/2014/main" id="{BBDC3635-F94A-4AE5-BDB2-A02678CDAAFE}"/>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spcBef>
                <a:spcPct val="0"/>
              </a:spcBef>
              <a:buClr>
                <a:srgbClr val="000000"/>
              </a:buClr>
              <a:buSzPct val="100000"/>
              <a:buFont typeface="Times New Roman" panose="02020603050405020304" pitchFamily="18" charset="0"/>
              <a:buNone/>
              <a:tabLst>
                <a:tab pos="449263" algn="l"/>
                <a:tab pos="898525" algn="l"/>
                <a:tab pos="1347788" algn="l"/>
                <a:tab pos="1797050" algn="l"/>
                <a:tab pos="2246313" algn="l"/>
              </a:tabLst>
              <a:defRPr sz="1400">
                <a:solidFill>
                  <a:srgbClr val="000000"/>
                </a:solidFill>
                <a:latin typeface="Times New Roman" panose="02020603050405020304" pitchFamily="18" charset="0"/>
                <a:cs typeface="Segoe UI" panose="020B0502040204020203" pitchFamily="34" charset="0"/>
              </a:defRPr>
            </a:lvl1pPr>
          </a:lstStyle>
          <a:p>
            <a:pPr>
              <a:defRPr/>
            </a:pPr>
            <a:fld id="{0B69AFD1-A117-4B42-804F-6260A5D6F798}" type="datetime1">
              <a:rPr lang="fr-FR" altLang="fr-FR"/>
              <a:pPr>
                <a:defRPr/>
              </a:pPr>
              <a:t>07/10/2021</a:t>
            </a:fld>
            <a:endParaRPr lang="fr-FR" altLang="fr-FR"/>
          </a:p>
        </p:txBody>
      </p:sp>
      <p:sp>
        <p:nvSpPr>
          <p:cNvPr id="4101" name="Rectangle 5">
            <a:extLst>
              <a:ext uri="{FF2B5EF4-FFF2-40B4-BE49-F238E27FC236}">
                <a16:creationId xmlns:a16="http://schemas.microsoft.com/office/drawing/2014/main" id="{9AAE6B1E-28FF-4B28-A6E9-47EAFD525D96}"/>
              </a:ext>
            </a:extLst>
          </p:cNvPr>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5000"/>
              </a:lnSpc>
              <a:spcBef>
                <a:spcPct val="0"/>
              </a:spcBef>
              <a:buClr>
                <a:srgbClr val="000000"/>
              </a:buClr>
              <a:buSzPct val="100000"/>
              <a:buFont typeface="Times New Roman" panose="02020603050405020304" pitchFamily="18" charset="0"/>
              <a:buNone/>
              <a:tabLst>
                <a:tab pos="449263" algn="l"/>
                <a:tab pos="898525" algn="l"/>
                <a:tab pos="1347788" algn="l"/>
                <a:tab pos="1797050" algn="l"/>
                <a:tab pos="2246313" algn="l"/>
                <a:tab pos="2695575" algn="l"/>
                <a:tab pos="3144838" algn="l"/>
              </a:tabLst>
              <a:defRPr sz="1400">
                <a:solidFill>
                  <a:srgbClr val="000000"/>
                </a:solidFill>
                <a:latin typeface="Times New Roman" panose="02020603050405020304" pitchFamily="18" charset="0"/>
                <a:cs typeface="Segoe UI" panose="020B0502040204020203" pitchFamily="34" charset="0"/>
              </a:defRPr>
            </a:lvl1pPr>
          </a:lstStyle>
          <a:p>
            <a:pPr>
              <a:defRPr/>
            </a:pPr>
            <a:endParaRPr lang="fr-FR" altLang="fr-FR"/>
          </a:p>
        </p:txBody>
      </p:sp>
      <p:sp>
        <p:nvSpPr>
          <p:cNvPr id="4102" name="Rectangle 6">
            <a:extLst>
              <a:ext uri="{FF2B5EF4-FFF2-40B4-BE49-F238E27FC236}">
                <a16:creationId xmlns:a16="http://schemas.microsoft.com/office/drawing/2014/main" id="{1AE1D944-0606-4CDE-9E4B-156C34197CD0}"/>
              </a:ext>
            </a:extLst>
          </p:cNvPr>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spcBef>
                <a:spcPct val="0"/>
              </a:spcBef>
              <a:buClr>
                <a:srgbClr val="000000"/>
              </a:buClr>
              <a:buSzPct val="100000"/>
              <a:buFont typeface="Times New Roman" panose="02020603050405020304" pitchFamily="18" charset="0"/>
              <a:buNone/>
              <a:tabLst>
                <a:tab pos="449263" algn="l"/>
                <a:tab pos="898525" algn="l"/>
                <a:tab pos="1347788" algn="l"/>
                <a:tab pos="1797050" algn="l"/>
                <a:tab pos="2246313" algn="l"/>
              </a:tabLst>
              <a:defRPr sz="1400">
                <a:solidFill>
                  <a:srgbClr val="000000"/>
                </a:solidFill>
                <a:latin typeface="Times New Roman" panose="02020603050405020304" pitchFamily="18" charset="0"/>
              </a:defRPr>
            </a:lvl1pPr>
          </a:lstStyle>
          <a:p>
            <a:pPr>
              <a:defRPr/>
            </a:pPr>
            <a:fld id="{B1B36407-0D2A-4988-AB9D-6BDE30504364}"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9pPr>
    </p:titleStyle>
    <p:bodyStyle>
      <a:lvl1pPr marL="342900" indent="-342900" algn="l" defTabSz="449263" rtl="0" eaLnBrk="0" fontAlgn="base" hangingPunct="0">
        <a:lnSpc>
          <a:spcPct val="93000"/>
        </a:lnSpc>
        <a:spcBef>
          <a:spcPts val="1425"/>
        </a:spcBef>
        <a:spcAft>
          <a:spcPct val="0"/>
        </a:spcAft>
        <a:buClr>
          <a:srgbClr val="000000"/>
        </a:buClr>
        <a:buSzPct val="100000"/>
        <a:buFont typeface="Times New Roman" panose="02020603050405020304" pitchFamily="18" charset="0"/>
        <a:defRPr sz="3200">
          <a:solidFill>
            <a:srgbClr val="000099"/>
          </a:solidFill>
          <a:latin typeface="+mn-lt"/>
          <a:ea typeface="+mn-ea"/>
          <a:cs typeface="+mn-cs"/>
        </a:defRPr>
      </a:lvl1pPr>
      <a:lvl2pPr marL="742950" indent="-285750" algn="l" defTabSz="449263" rtl="0" eaLnBrk="0" fontAlgn="base" hangingPunct="0">
        <a:lnSpc>
          <a:spcPct val="93000"/>
        </a:lnSpc>
        <a:spcBef>
          <a:spcPts val="1138"/>
        </a:spcBef>
        <a:spcAft>
          <a:spcPct val="0"/>
        </a:spcAft>
        <a:buClr>
          <a:srgbClr val="000000"/>
        </a:buClr>
        <a:buSzPct val="100000"/>
        <a:buFont typeface="Times New Roman" panose="02020603050405020304" pitchFamily="18" charset="0"/>
        <a:defRPr sz="2800">
          <a:solidFill>
            <a:srgbClr val="000099"/>
          </a:solidFill>
          <a:latin typeface="+mn-lt"/>
          <a:ea typeface="+mn-ea"/>
        </a:defRPr>
      </a:lvl2pPr>
      <a:lvl3pPr marL="1143000" indent="-228600" algn="l" defTabSz="449263" rtl="0" eaLnBrk="0" fontAlgn="base" hangingPunct="0">
        <a:lnSpc>
          <a:spcPct val="93000"/>
        </a:lnSpc>
        <a:spcBef>
          <a:spcPts val="850"/>
        </a:spcBef>
        <a:spcAft>
          <a:spcPct val="0"/>
        </a:spcAft>
        <a:buClr>
          <a:srgbClr val="000000"/>
        </a:buClr>
        <a:buSzPct val="100000"/>
        <a:buFont typeface="Times New Roman" panose="02020603050405020304" pitchFamily="18" charset="0"/>
        <a:defRPr sz="2400">
          <a:solidFill>
            <a:srgbClr val="000099"/>
          </a:solidFill>
          <a:latin typeface="+mn-lt"/>
          <a:ea typeface="+mn-ea"/>
        </a:defRPr>
      </a:lvl3pPr>
      <a:lvl4pPr marL="1600200" indent="-228600" algn="l" defTabSz="449263" rtl="0" eaLnBrk="0" fontAlgn="base" hangingPunct="0">
        <a:lnSpc>
          <a:spcPct val="93000"/>
        </a:lnSpc>
        <a:spcBef>
          <a:spcPts val="575"/>
        </a:spcBef>
        <a:spcAft>
          <a:spcPct val="0"/>
        </a:spcAft>
        <a:buClr>
          <a:srgbClr val="000000"/>
        </a:buClr>
        <a:buSzPct val="100000"/>
        <a:buFont typeface="Times New Roman" panose="02020603050405020304" pitchFamily="18" charset="0"/>
        <a:defRPr sz="2000">
          <a:solidFill>
            <a:srgbClr val="000099"/>
          </a:solidFill>
          <a:latin typeface="+mn-lt"/>
          <a:ea typeface="+mn-ea"/>
        </a:defRPr>
      </a:lvl4pPr>
      <a:lvl5pPr marL="2057400" indent="-228600" algn="l" defTabSz="449263" rtl="0"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mn-lt"/>
          <a:ea typeface="+mn-ea"/>
        </a:defRPr>
      </a:lvl5pPr>
      <a:lvl6pPr marL="25146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6pPr>
      <a:lvl7pPr marL="29718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7pPr>
      <a:lvl8pPr marL="34290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8pPr>
      <a:lvl9pPr marL="38862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8.emf"/></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28.emf"/></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52.png"/><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28.emf"/></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3A7251D5-CD2B-434A-BC08-40FE8A9F0265}"/>
              </a:ext>
            </a:extLst>
          </p:cNvPr>
          <p:cNvSpPr txBox="1">
            <a:spLocks noChangeArrowheads="1"/>
          </p:cNvSpPr>
          <p:nvPr/>
        </p:nvSpPr>
        <p:spPr bwMode="auto">
          <a:xfrm rot="21240000">
            <a:off x="-104775" y="2474913"/>
            <a:ext cx="10290175" cy="1347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116" rIns="0" bIns="0" anchor="ctr"/>
          <a:lstStyle>
            <a:lvl1pPr>
              <a:lnSpc>
                <a:spcPct val="93000"/>
              </a:lnSpc>
              <a:spcBef>
                <a:spcPts val="142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3200">
                <a:solidFill>
                  <a:srgbClr val="000000"/>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800">
                <a:solidFill>
                  <a:srgbClr val="000000"/>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400">
                <a:solidFill>
                  <a:srgbClr val="000000"/>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9pPr>
          </a:lstStyle>
          <a:p>
            <a:pPr algn="ctr" eaLnBrk="1">
              <a:spcBef>
                <a:spcPct val="0"/>
              </a:spcBef>
              <a:defRPr/>
            </a:pPr>
            <a:r>
              <a:rPr lang="fr-FR" altLang="fr-FR" sz="4400" b="1" smtClean="0">
                <a:solidFill>
                  <a:srgbClr val="FFFFFF"/>
                </a:solidFill>
              </a:rPr>
              <a:t>Réunion publique</a:t>
            </a:r>
          </a:p>
          <a:p>
            <a:pPr algn="ctr" eaLnBrk="1">
              <a:spcBef>
                <a:spcPct val="0"/>
              </a:spcBef>
              <a:defRPr/>
            </a:pPr>
            <a:endParaRPr lang="fr-FR" altLang="fr-FR" sz="1600" b="1" smtClean="0">
              <a:solidFill>
                <a:srgbClr val="FFFFFF"/>
              </a:solidFill>
            </a:endParaRPr>
          </a:p>
          <a:p>
            <a:pPr algn="ctr" eaLnBrk="1">
              <a:spcBef>
                <a:spcPct val="0"/>
              </a:spcBef>
              <a:defRPr/>
            </a:pPr>
            <a:r>
              <a:rPr lang="fr-FR" altLang="fr-FR" sz="4400" b="1" smtClean="0">
                <a:solidFill>
                  <a:srgbClr val="FFFFFF"/>
                </a:solidFill>
              </a:rPr>
              <a:t>Avenue de la Division Leclerc </a:t>
            </a:r>
          </a:p>
          <a:p>
            <a:pPr algn="ctr" eaLnBrk="1">
              <a:spcBef>
                <a:spcPct val="0"/>
              </a:spcBef>
              <a:defRPr/>
            </a:pPr>
            <a:r>
              <a:rPr lang="fr-FR" altLang="fr-FR" sz="4400" b="1" smtClean="0">
                <a:solidFill>
                  <a:srgbClr val="FFFFFF"/>
                </a:solidFill>
              </a:rPr>
              <a:t>RD932 - Le Bourget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A0D615BA-2F12-4A15-91BB-00DF1C8907F3}"/>
              </a:ext>
            </a:extLst>
          </p:cNvPr>
          <p:cNvSpPr>
            <a:spLocks noGrp="1"/>
          </p:cNvSpPr>
          <p:nvPr>
            <p:ph idx="1"/>
          </p:nvPr>
        </p:nvSpPr>
        <p:spPr>
          <a:xfrm>
            <a:off x="5583238" y="3106738"/>
            <a:ext cx="4314825" cy="2517775"/>
          </a:xfrm>
        </p:spPr>
        <p:txBody>
          <a:bodyPr>
            <a:normAutofit/>
          </a:bodyPr>
          <a:lstStyle/>
          <a:p>
            <a:pPr>
              <a:lnSpc>
                <a:spcPct val="83000"/>
              </a:lnSpc>
              <a:buFont typeface="Arial" panose="020B0604020202020204" pitchFamily="34" charset="0"/>
              <a:buChar char="•"/>
              <a:defRPr/>
            </a:pPr>
            <a:r>
              <a:rPr lang="fr-FR" altLang="fr-FR" sz="1800" smtClean="0"/>
              <a:t>5 lignes de bus en passage sur l’axe : 133, 143, 152, 607 et 609</a:t>
            </a:r>
          </a:p>
          <a:p>
            <a:pPr>
              <a:lnSpc>
                <a:spcPct val="83000"/>
              </a:lnSpc>
              <a:buFont typeface="Arial" panose="020B0604020202020204" pitchFamily="34" charset="0"/>
              <a:buChar char="•"/>
              <a:defRPr/>
            </a:pPr>
            <a:r>
              <a:rPr lang="fr-FR" altLang="fr-FR" sz="1800" smtClean="0"/>
              <a:t>des arrêts existants mais sous-dimensionnés</a:t>
            </a:r>
          </a:p>
          <a:p>
            <a:pPr>
              <a:lnSpc>
                <a:spcPct val="83000"/>
              </a:lnSpc>
              <a:buFont typeface="Arial" panose="020B0604020202020204" pitchFamily="34" charset="0"/>
              <a:buChar char="•"/>
              <a:defRPr/>
            </a:pPr>
            <a:endParaRPr lang="fr-FR" altLang="fr-FR" sz="1800" smtClean="0"/>
          </a:p>
          <a:p>
            <a:pPr>
              <a:lnSpc>
                <a:spcPct val="83000"/>
              </a:lnSpc>
              <a:buFont typeface="Arial" panose="020B0604020202020204" pitchFamily="34" charset="0"/>
              <a:buNone/>
              <a:defRPr/>
            </a:pPr>
            <a:r>
              <a:rPr lang="fr-FR" altLang="fr-FR" sz="1800" b="1" smtClean="0"/>
              <a:t>	Objectif : Créer un aménagement compatible avec les futures évolutions du réseau bus</a:t>
            </a:r>
          </a:p>
        </p:txBody>
      </p:sp>
      <p:sp>
        <p:nvSpPr>
          <p:cNvPr id="23555" name="ZoneTexte 24"/>
          <p:cNvSpPr txBox="1">
            <a:spLocks noChangeArrowheads="1"/>
          </p:cNvSpPr>
          <p:nvPr/>
        </p:nvSpPr>
        <p:spPr bwMode="auto">
          <a:xfrm>
            <a:off x="293688" y="6975475"/>
            <a:ext cx="496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400" u="sng"/>
              <a:t>Carte des lignes de bus en passage sur la RD932</a:t>
            </a:r>
          </a:p>
        </p:txBody>
      </p:sp>
      <p:pic>
        <p:nvPicPr>
          <p:cNvPr id="2355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2203450"/>
            <a:ext cx="4945063"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7"/>
          <p:cNvSpPr txBox="1">
            <a:spLocks noChangeArrowheads="1"/>
          </p:cNvSpPr>
          <p:nvPr/>
        </p:nvSpPr>
        <p:spPr bwMode="auto">
          <a:xfrm rot="-5400000">
            <a:off x="-541337" y="5964238"/>
            <a:ext cx="1412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000">
                <a:solidFill>
                  <a:schemeClr val="tx1"/>
                </a:solidFill>
              </a:rPr>
              <a:t>Plan bus, RATP</a:t>
            </a:r>
          </a:p>
        </p:txBody>
      </p:sp>
      <p:sp>
        <p:nvSpPr>
          <p:cNvPr id="23558" name="Rectangle 2"/>
          <p:cNvSpPr>
            <a:spLocks/>
          </p:cNvSpPr>
          <p:nvPr/>
        </p:nvSpPr>
        <p:spPr bwMode="auto">
          <a:xfrm>
            <a:off x="666750" y="114300"/>
            <a:ext cx="5899150" cy="1254125"/>
          </a:xfrm>
          <a:prstGeom prst="rect">
            <a:avLst/>
          </a:prstGeom>
          <a:solidFill>
            <a:schemeClr val="bg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a:spcBef>
                <a:spcPct val="0"/>
              </a:spcBef>
            </a:pPr>
            <a:r>
              <a:rPr lang="fr-FR" altLang="fr-FR" sz="3400"/>
              <a:t>Un axe structurant </a:t>
            </a:r>
            <a:br>
              <a:rPr lang="fr-FR" altLang="fr-FR" sz="3400"/>
            </a:br>
            <a:r>
              <a:rPr lang="fr-FR" altLang="fr-FR" sz="3400"/>
              <a:t>pour les bus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a:extLst>
              <a:ext uri="{FF2B5EF4-FFF2-40B4-BE49-F238E27FC236}">
                <a16:creationId xmlns:a16="http://schemas.microsoft.com/office/drawing/2014/main" id="{A923C36C-E854-4B20-8C93-06B84F0744BC}"/>
              </a:ext>
            </a:extLst>
          </p:cNvPr>
          <p:cNvSpPr>
            <a:spLocks noGrp="1"/>
          </p:cNvSpPr>
          <p:nvPr>
            <p:ph idx="1"/>
          </p:nvPr>
        </p:nvSpPr>
        <p:spPr>
          <a:xfrm>
            <a:off x="504825" y="2009775"/>
            <a:ext cx="9161463" cy="1966913"/>
          </a:xfrm>
        </p:spPr>
        <p:txBody>
          <a:bodyPr>
            <a:normAutofit/>
          </a:bodyPr>
          <a:lstStyle/>
          <a:p>
            <a:pPr>
              <a:lnSpc>
                <a:spcPct val="73000"/>
              </a:lnSpc>
              <a:buFont typeface="Arial" panose="020B0604020202020204" pitchFamily="34" charset="0"/>
              <a:buChar char="•"/>
              <a:defRPr/>
            </a:pPr>
            <a:r>
              <a:rPr lang="fr-FR" altLang="fr-FR" sz="1500" smtClean="0"/>
              <a:t>Aucun aménagement cyclable pérenne sur l’axe</a:t>
            </a:r>
          </a:p>
          <a:p>
            <a:pPr>
              <a:lnSpc>
                <a:spcPct val="73000"/>
              </a:lnSpc>
              <a:buFont typeface="Arial" panose="020B0604020202020204" pitchFamily="34" charset="0"/>
              <a:buChar char="•"/>
              <a:defRPr/>
            </a:pPr>
            <a:r>
              <a:rPr lang="fr-FR" altLang="fr-FR" sz="1500" smtClean="0"/>
              <a:t>Continuité cyclable à assurer sur l’ensemble de l’axe en lien avec </a:t>
            </a:r>
          </a:p>
          <a:p>
            <a:pPr lvl="1">
              <a:lnSpc>
                <a:spcPct val="73000"/>
              </a:lnSpc>
              <a:buFont typeface="Arial" panose="020B0604020202020204" pitchFamily="34" charset="0"/>
              <a:buChar char="•"/>
              <a:defRPr/>
            </a:pPr>
            <a:r>
              <a:rPr lang="fr-FR" altLang="fr-FR" sz="1200" smtClean="0"/>
              <a:t>L’engagement du Département pour un territoire 100% cyclable </a:t>
            </a:r>
          </a:p>
          <a:p>
            <a:pPr lvl="1">
              <a:lnSpc>
                <a:spcPct val="73000"/>
              </a:lnSpc>
              <a:buFont typeface="Arial" panose="020B0604020202020204" pitchFamily="34" charset="0"/>
              <a:buChar char="•"/>
              <a:defRPr/>
            </a:pPr>
            <a:r>
              <a:rPr lang="fr-FR" altLang="fr-FR" sz="1200" smtClean="0"/>
              <a:t>L’arrivée des gares du Grand-Paris</a:t>
            </a:r>
          </a:p>
          <a:p>
            <a:pPr lvl="1">
              <a:lnSpc>
                <a:spcPct val="73000"/>
              </a:lnSpc>
              <a:buFont typeface="Arial" panose="020B0604020202020204" pitchFamily="34" charset="0"/>
              <a:buChar char="•"/>
              <a:defRPr/>
            </a:pPr>
            <a:r>
              <a:rPr lang="fr-FR" altLang="fr-FR" sz="1200" smtClean="0"/>
              <a:t>Le projet de RER Vélo, porté par la Région</a:t>
            </a:r>
          </a:p>
          <a:p>
            <a:pPr>
              <a:lnSpc>
                <a:spcPct val="73000"/>
              </a:lnSpc>
              <a:buFont typeface="Wingdings" panose="05000000000000000000" pitchFamily="2" charset="2"/>
              <a:buNone/>
              <a:defRPr/>
            </a:pPr>
            <a:r>
              <a:rPr lang="fr-FR" altLang="fr-FR" sz="1500" b="1" smtClean="0"/>
              <a:t>=&gt; Créer un axe cyclable structurant, facilitant les déplacements à vélo du quotidien</a:t>
            </a:r>
          </a:p>
        </p:txBody>
      </p:sp>
      <p:grpSp>
        <p:nvGrpSpPr>
          <p:cNvPr id="25603" name="Groupe 10"/>
          <p:cNvGrpSpPr>
            <a:grpSpLocks/>
          </p:cNvGrpSpPr>
          <p:nvPr/>
        </p:nvGrpSpPr>
        <p:grpSpPr bwMode="auto">
          <a:xfrm>
            <a:off x="85725" y="4402138"/>
            <a:ext cx="7450138" cy="2474912"/>
            <a:chOff x="86011" y="4210493"/>
            <a:chExt cx="7449135" cy="2474519"/>
          </a:xfrm>
        </p:grpSpPr>
        <p:grpSp>
          <p:nvGrpSpPr>
            <p:cNvPr id="25606" name="Groupe 8"/>
            <p:cNvGrpSpPr>
              <a:grpSpLocks/>
            </p:cNvGrpSpPr>
            <p:nvPr/>
          </p:nvGrpSpPr>
          <p:grpSpPr bwMode="auto">
            <a:xfrm>
              <a:off x="86011" y="4210493"/>
              <a:ext cx="7449135" cy="2474519"/>
              <a:chOff x="86011" y="4210493"/>
              <a:chExt cx="7449135" cy="2474519"/>
            </a:xfrm>
          </p:grpSpPr>
          <p:pic>
            <p:nvPicPr>
              <p:cNvPr id="25608"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011" y="4210493"/>
                <a:ext cx="7449135" cy="247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011" y="4210493"/>
                <a:ext cx="1256510" cy="48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7" name="Rectangle à coins arrondis 9"/>
            <p:cNvSpPr>
              <a:spLocks noChangeArrowheads="1"/>
            </p:cNvSpPr>
            <p:nvPr/>
          </p:nvSpPr>
          <p:spPr bwMode="auto">
            <a:xfrm rot="2400000">
              <a:off x="4866512" y="5149027"/>
              <a:ext cx="177726" cy="1190846"/>
            </a:xfrm>
            <a:prstGeom prst="roundRect">
              <a:avLst>
                <a:gd name="adj" fmla="val 16667"/>
              </a:avLst>
            </a:prstGeom>
            <a:solidFill>
              <a:srgbClr val="FFFF00">
                <a:alpha val="50195"/>
              </a:srgbClr>
            </a:solidFill>
            <a:ln w="34925" algn="ctr">
              <a:solidFill>
                <a:srgbClr val="FFFF00"/>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grpSp>
      <p:sp>
        <p:nvSpPr>
          <p:cNvPr id="25604" name="Rectangle 2"/>
          <p:cNvSpPr>
            <a:spLocks/>
          </p:cNvSpPr>
          <p:nvPr/>
        </p:nvSpPr>
        <p:spPr bwMode="auto">
          <a:xfrm>
            <a:off x="666750" y="114300"/>
            <a:ext cx="6550025" cy="1733550"/>
          </a:xfrm>
          <a:prstGeom prst="rect">
            <a:avLst/>
          </a:prstGeom>
          <a:solidFill>
            <a:schemeClr val="bg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a:lnSpc>
                <a:spcPct val="100000"/>
              </a:lnSpc>
              <a:spcBef>
                <a:spcPct val="0"/>
              </a:spcBef>
              <a:buClrTx/>
              <a:buSzTx/>
              <a:buFontTx/>
              <a:buNone/>
            </a:pPr>
            <a:r>
              <a:rPr lang="fr-FR" altLang="fr-FR" sz="3400"/>
              <a:t>Un besoin d’aménagements cyclables sécurisés et confortables</a:t>
            </a:r>
          </a:p>
        </p:txBody>
      </p:sp>
      <p:sp>
        <p:nvSpPr>
          <p:cNvPr id="25605" name="ZoneTexte 24"/>
          <p:cNvSpPr txBox="1">
            <a:spLocks noChangeArrowheads="1"/>
          </p:cNvSpPr>
          <p:nvPr/>
        </p:nvSpPr>
        <p:spPr bwMode="auto">
          <a:xfrm>
            <a:off x="1846263" y="7077075"/>
            <a:ext cx="496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fr-FR" altLang="fr-FR" sz="1400" u="sng"/>
              <a:t>Extrait de carte issu de  https://rerv.fr/</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A93F9E3-90F8-4FDC-84A5-3F4EA0D6BE24}"/>
              </a:ext>
            </a:extLst>
          </p:cNvPr>
          <p:cNvSpPr txBox="1">
            <a:spLocks noChangeArrowheads="1"/>
          </p:cNvSpPr>
          <p:nvPr/>
        </p:nvSpPr>
        <p:spPr bwMode="auto">
          <a:xfrm rot="21240000">
            <a:off x="1036638" y="2663825"/>
            <a:ext cx="7843837"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116" rIns="0" bIns="0" anchor="ctr"/>
          <a:lstStyle>
            <a:lvl1pPr eaLnBrk="0">
              <a:lnSpc>
                <a:spcPct val="93000"/>
              </a:lnSpc>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3200">
                <a:solidFill>
                  <a:srgbClr val="000000"/>
                </a:solidFill>
                <a:latin typeface="Arial" panose="020B0604020202020204" pitchFamily="34" charset="0"/>
                <a:ea typeface="Microsoft YaHei" panose="020B0503020204020204" pitchFamily="34" charset="-122"/>
              </a:defRPr>
            </a:lvl1pPr>
            <a:lvl2pPr eaLnBrk="0">
              <a:lnSpc>
                <a:spcPct val="93000"/>
              </a:lnSpc>
              <a:spcBef>
                <a:spcPts val="113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800">
                <a:solidFill>
                  <a:srgbClr val="000000"/>
                </a:solidFill>
                <a:latin typeface="Arial" panose="020B0604020202020204" pitchFamily="34" charset="0"/>
                <a:ea typeface="Microsoft YaHei" panose="020B0503020204020204" pitchFamily="34" charset="-122"/>
              </a:defRPr>
            </a:lvl2pPr>
            <a:lvl3pPr eaLnBrk="0">
              <a:lnSpc>
                <a:spcPct val="93000"/>
              </a:lnSpc>
              <a:spcBef>
                <a:spcPts val="850"/>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400">
                <a:solidFill>
                  <a:srgbClr val="000000"/>
                </a:solidFill>
                <a:latin typeface="Arial" panose="020B0604020202020204" pitchFamily="34" charset="0"/>
                <a:ea typeface="Microsoft YaHei" panose="020B0503020204020204" pitchFamily="34" charset="-122"/>
              </a:defRPr>
            </a:lvl3pPr>
            <a:lvl4pPr eaLnBrk="0">
              <a:lnSpc>
                <a:spcPct val="93000"/>
              </a:lnSpc>
              <a:spcBef>
                <a:spcPts val="575"/>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4pPr>
            <a:lvl5pPr eaLnBrk="0">
              <a:lnSpc>
                <a:spcPct val="93000"/>
              </a:lnSpc>
              <a:spcBef>
                <a:spcPts val="28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9pPr>
          </a:lstStyle>
          <a:p>
            <a:pPr algn="ctr" eaLnBrk="1">
              <a:buSzPct val="100000"/>
              <a:defRPr/>
            </a:pPr>
            <a:r>
              <a:rPr lang="fr-FR" altLang="fr-FR" sz="4400" b="1" dirty="0">
                <a:solidFill>
                  <a:srgbClr val="FFFFFF"/>
                </a:solidFill>
              </a:rPr>
              <a:t>2. </a:t>
            </a:r>
            <a:r>
              <a:rPr lang="fr-FR" altLang="fr-FR" sz="4400" b="1" dirty="0" smtClean="0">
                <a:solidFill>
                  <a:srgbClr val="FFFFFF"/>
                </a:solidFill>
              </a:rPr>
              <a:t>Le projet </a:t>
            </a:r>
            <a:r>
              <a:rPr lang="fr-FR" altLang="fr-FR" sz="4400" b="1" dirty="0">
                <a:solidFill>
                  <a:srgbClr val="FFFFFF"/>
                </a:solidFill>
              </a:rPr>
              <a:t>d’aménagement</a:t>
            </a:r>
            <a:endParaRPr lang="fr-FR" altLang="fr-FR" sz="3000" b="1"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2"/>
          <p:cNvPicPr>
            <a:picLocks noChangeAspect="1"/>
          </p:cNvPicPr>
          <p:nvPr/>
        </p:nvPicPr>
        <p:blipFill>
          <a:blip r:embed="rId3">
            <a:extLst>
              <a:ext uri="{28A0092B-C50C-407E-A947-70E740481C1C}">
                <a14:useLocalDpi xmlns:a14="http://schemas.microsoft.com/office/drawing/2010/main" val="0"/>
              </a:ext>
            </a:extLst>
          </a:blip>
          <a:srcRect l="11389" r="9727"/>
          <a:stretch>
            <a:fillRect/>
          </a:stretch>
        </p:blipFill>
        <p:spPr bwMode="auto">
          <a:xfrm>
            <a:off x="4568825" y="2430463"/>
            <a:ext cx="5326063"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itre 1"/>
          <p:cNvSpPr txBox="1">
            <a:spLocks/>
          </p:cNvSpPr>
          <p:nvPr/>
        </p:nvSpPr>
        <p:spPr bwMode="auto">
          <a:xfrm>
            <a:off x="496888" y="1481138"/>
            <a:ext cx="907097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96" tIns="50398" rIns="100796" bIns="50398"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eaLnBrk="1">
              <a:lnSpc>
                <a:spcPct val="73000"/>
              </a:lnSpc>
              <a:spcBef>
                <a:spcPct val="0"/>
              </a:spcBef>
              <a:buClr>
                <a:srgbClr val="B1C903"/>
              </a:buClr>
              <a:buFont typeface="Wingdings" panose="05000000000000000000" pitchFamily="2" charset="2"/>
              <a:buNone/>
            </a:pPr>
            <a:r>
              <a:rPr lang="fr-FR" altLang="fr-FR" sz="3000"/>
              <a:t>Objectif du projet</a:t>
            </a:r>
          </a:p>
        </p:txBody>
      </p:sp>
      <p:sp>
        <p:nvSpPr>
          <p:cNvPr id="29700" name="ZoneTexte 6"/>
          <p:cNvSpPr txBox="1">
            <a:spLocks noChangeArrowheads="1"/>
          </p:cNvSpPr>
          <p:nvPr/>
        </p:nvSpPr>
        <p:spPr bwMode="auto">
          <a:xfrm>
            <a:off x="176213" y="2114550"/>
            <a:ext cx="4356100"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99"/>
                </a:solidFill>
                <a:latin typeface="Arial" panose="020B0604020202020204" pitchFamily="34" charset="0"/>
                <a:ea typeface="Microsoft YaHei" panose="020B0503020204020204" pitchFamily="34" charset="-122"/>
              </a:defRPr>
            </a:lvl1pPr>
            <a:lvl2pPr marL="503238">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lvl="1" indent="0" eaLnBrk="1">
              <a:spcBef>
                <a:spcPts val="1425"/>
              </a:spcBef>
              <a:buClr>
                <a:srgbClr val="B1C903"/>
              </a:buClr>
              <a:buSzPct val="100000"/>
            </a:pPr>
            <a:r>
              <a:rPr lang="fr-FR" altLang="fr-FR"/>
              <a:t>Rééquilibrage des surfaces dédiées à chaque usage de l’espace public par :</a:t>
            </a:r>
          </a:p>
          <a:p>
            <a:pPr lvl="1" indent="0" eaLnBrk="1">
              <a:spcBef>
                <a:spcPts val="1425"/>
              </a:spcBef>
              <a:buClr>
                <a:srgbClr val="B1C903"/>
              </a:buClr>
              <a:buSzPct val="100000"/>
              <a:buFont typeface="Wingdings" panose="05000000000000000000" pitchFamily="2" charset="2"/>
              <a:buChar char="§"/>
            </a:pPr>
            <a:r>
              <a:rPr lang="fr-FR" altLang="fr-FR" sz="1600"/>
              <a:t> un réaménagement des trottoirs : élargir, désencombrer, désimperméabiliser, adapter aux personnes en situation de handicap, permettre le développement de nouveaux usages</a:t>
            </a:r>
          </a:p>
          <a:p>
            <a:pPr lvl="1" indent="0" eaLnBrk="1">
              <a:spcBef>
                <a:spcPts val="1425"/>
              </a:spcBef>
              <a:buClr>
                <a:srgbClr val="B1C903"/>
              </a:buClr>
              <a:buSzPct val="100000"/>
              <a:buFont typeface="Wingdings" panose="05000000000000000000" pitchFamily="2" charset="2"/>
              <a:buChar char="§"/>
            </a:pPr>
            <a:r>
              <a:rPr lang="fr-FR" altLang="fr-FR" sz="1600"/>
              <a:t> la création d’un aménagement cyclable sécurisé et confortable</a:t>
            </a:r>
          </a:p>
          <a:p>
            <a:pPr lvl="1" indent="0" eaLnBrk="1">
              <a:spcBef>
                <a:spcPts val="1425"/>
              </a:spcBef>
              <a:buClr>
                <a:srgbClr val="B1C903"/>
              </a:buClr>
              <a:buSzPct val="100000"/>
              <a:buFont typeface="Wingdings" panose="05000000000000000000" pitchFamily="2" charset="2"/>
              <a:buChar char="§"/>
            </a:pPr>
            <a:r>
              <a:rPr lang="fr-FR" altLang="fr-FR" sz="1600"/>
              <a:t>La mise en cohérence entre le stationnement et la vie locale : livraisons, PMR</a:t>
            </a:r>
          </a:p>
          <a:p>
            <a:pPr lvl="1" indent="0" eaLnBrk="1">
              <a:spcBef>
                <a:spcPts val="1425"/>
              </a:spcBef>
              <a:buClr>
                <a:srgbClr val="B1C903"/>
              </a:buClr>
              <a:buSzPct val="100000"/>
              <a:buFont typeface="Wingdings" panose="05000000000000000000" pitchFamily="2" charset="2"/>
              <a:buChar char="§"/>
            </a:pPr>
            <a:r>
              <a:rPr lang="fr-FR" altLang="fr-FR" sz="1600"/>
              <a:t> le développement d’un parti paysager </a:t>
            </a:r>
          </a:p>
          <a:p>
            <a:pPr lvl="1" indent="0" eaLnBrk="1">
              <a:spcBef>
                <a:spcPts val="1425"/>
              </a:spcBef>
              <a:buClr>
                <a:srgbClr val="B1C903"/>
              </a:buClr>
              <a:buSzPct val="100000"/>
              <a:buFont typeface="Wingdings" panose="05000000000000000000" pitchFamily="2" charset="2"/>
              <a:buChar char="§"/>
            </a:pPr>
            <a:r>
              <a:rPr lang="fr-FR" altLang="fr-FR" sz="1600"/>
              <a:t> la modification de l’éclairage public</a:t>
            </a:r>
          </a:p>
          <a:p>
            <a:pPr lvl="1" indent="0" eaLnBrk="1">
              <a:spcBef>
                <a:spcPts val="1425"/>
              </a:spcBef>
              <a:buClr>
                <a:srgbClr val="B1C903"/>
              </a:buClr>
              <a:buSzPct val="100000"/>
              <a:buFont typeface="Wingdings" panose="05000000000000000000" pitchFamily="2" charset="2"/>
              <a:buChar char="§"/>
            </a:pPr>
            <a:endParaRPr lang="fr-FR" altLang="fr-FR" sz="16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725" y="703263"/>
            <a:ext cx="881221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7913" y="3776663"/>
            <a:ext cx="83851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itre 1"/>
          <p:cNvSpPr txBox="1">
            <a:spLocks/>
          </p:cNvSpPr>
          <p:nvPr/>
        </p:nvSpPr>
        <p:spPr bwMode="auto">
          <a:xfrm>
            <a:off x="730250" y="465138"/>
            <a:ext cx="6030913" cy="652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0796" tIns="50398" rIns="100796" bIns="50398"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eaLnBrk="1">
              <a:lnSpc>
                <a:spcPct val="73000"/>
              </a:lnSpc>
              <a:spcBef>
                <a:spcPct val="0"/>
              </a:spcBef>
              <a:buClr>
                <a:srgbClr val="B1C903"/>
              </a:buClr>
              <a:buFont typeface="Wingdings" panose="05000000000000000000" pitchFamily="2" charset="2"/>
              <a:buNone/>
            </a:pPr>
            <a:r>
              <a:rPr lang="fr-FR" altLang="fr-FR" sz="3000"/>
              <a:t>Principe général d’aménagement</a:t>
            </a:r>
          </a:p>
        </p:txBody>
      </p:sp>
      <p:sp>
        <p:nvSpPr>
          <p:cNvPr id="31749" name="Text Box 6"/>
          <p:cNvSpPr txBox="1">
            <a:spLocks noChangeArrowheads="1"/>
          </p:cNvSpPr>
          <p:nvPr/>
        </p:nvSpPr>
        <p:spPr bwMode="auto">
          <a:xfrm>
            <a:off x="8035925" y="790575"/>
            <a:ext cx="1314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
        <p:nvSpPr>
          <p:cNvPr id="31750" name="Text Box 7"/>
          <p:cNvSpPr txBox="1">
            <a:spLocks noChangeArrowheads="1"/>
          </p:cNvSpPr>
          <p:nvPr/>
        </p:nvSpPr>
        <p:spPr bwMode="auto">
          <a:xfrm>
            <a:off x="8237538" y="3910013"/>
            <a:ext cx="1098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
        <p:nvSpPr>
          <p:cNvPr id="31752" name="Rectangle 2"/>
          <p:cNvSpPr>
            <a:spLocks noChangeArrowheads="1"/>
          </p:cNvSpPr>
          <p:nvPr/>
        </p:nvSpPr>
        <p:spPr bwMode="auto">
          <a:xfrm>
            <a:off x="1262063" y="6816725"/>
            <a:ext cx="1085850" cy="246063"/>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31753" name="Rectangle 8"/>
          <p:cNvSpPr>
            <a:spLocks noChangeArrowheads="1"/>
          </p:cNvSpPr>
          <p:nvPr/>
        </p:nvSpPr>
        <p:spPr bwMode="auto">
          <a:xfrm>
            <a:off x="8512175" y="6816725"/>
            <a:ext cx="774700" cy="246063"/>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31754" name="Rectangle 9"/>
          <p:cNvSpPr>
            <a:spLocks noChangeArrowheads="1"/>
          </p:cNvSpPr>
          <p:nvPr/>
        </p:nvSpPr>
        <p:spPr bwMode="auto">
          <a:xfrm>
            <a:off x="7475538" y="6816725"/>
            <a:ext cx="515937" cy="246063"/>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31755" name="Rectangle 10"/>
          <p:cNvSpPr>
            <a:spLocks noChangeArrowheads="1"/>
          </p:cNvSpPr>
          <p:nvPr/>
        </p:nvSpPr>
        <p:spPr bwMode="auto">
          <a:xfrm>
            <a:off x="3216275" y="6824663"/>
            <a:ext cx="441325" cy="244475"/>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3" name="Forme libre 2"/>
          <p:cNvSpPr/>
          <p:nvPr/>
        </p:nvSpPr>
        <p:spPr bwMode="auto">
          <a:xfrm>
            <a:off x="4607169" y="2446774"/>
            <a:ext cx="959618" cy="1286189"/>
          </a:xfrm>
          <a:custGeom>
            <a:avLst/>
            <a:gdLst>
              <a:gd name="connsiteX0" fmla="*/ 959618 w 959618"/>
              <a:gd name="connsiteY0" fmla="*/ 1281164 h 1286189"/>
              <a:gd name="connsiteX1" fmla="*/ 5024 w 959618"/>
              <a:gd name="connsiteY1" fmla="*/ 1286189 h 1286189"/>
              <a:gd name="connsiteX2" fmla="*/ 0 w 959618"/>
              <a:gd name="connsiteY2" fmla="*/ 40193 h 1286189"/>
              <a:gd name="connsiteX3" fmla="*/ 462224 w 959618"/>
              <a:gd name="connsiteY3" fmla="*/ 0 h 1286189"/>
              <a:gd name="connsiteX4" fmla="*/ 507442 w 959618"/>
              <a:gd name="connsiteY4" fmla="*/ 10048 h 1286189"/>
              <a:gd name="connsiteX5" fmla="*/ 959618 w 959618"/>
              <a:gd name="connsiteY5" fmla="*/ 20096 h 1286189"/>
              <a:gd name="connsiteX6" fmla="*/ 959618 w 959618"/>
              <a:gd name="connsiteY6" fmla="*/ 1281164 h 128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18" h="1286189">
                <a:moveTo>
                  <a:pt x="959618" y="1281164"/>
                </a:moveTo>
                <a:lnTo>
                  <a:pt x="5024" y="1286189"/>
                </a:lnTo>
                <a:cubicBezTo>
                  <a:pt x="3349" y="870857"/>
                  <a:pt x="1675" y="455525"/>
                  <a:pt x="0" y="40193"/>
                </a:cubicBezTo>
                <a:lnTo>
                  <a:pt x="462224" y="0"/>
                </a:lnTo>
                <a:lnTo>
                  <a:pt x="507442" y="10048"/>
                </a:lnTo>
                <a:lnTo>
                  <a:pt x="959618" y="20096"/>
                </a:lnTo>
                <a:lnTo>
                  <a:pt x="959618" y="1281164"/>
                </a:lnTo>
                <a:close/>
              </a:path>
            </a:pathLst>
          </a:cu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fr-FR" sz="1800" b="0" i="0" u="none" strike="noStrike" cap="none" normalizeH="0" baseline="0" smtClean="0">
              <a:ln>
                <a:noFill/>
              </a:ln>
              <a:effectLst/>
              <a:latin typeface="Arial" charset="0"/>
              <a:ea typeface="Microsoft YaHei"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txBox="1">
            <a:spLocks/>
          </p:cNvSpPr>
          <p:nvPr/>
        </p:nvSpPr>
        <p:spPr bwMode="auto">
          <a:xfrm>
            <a:off x="542925" y="647700"/>
            <a:ext cx="6659563" cy="658813"/>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6" tIns="50398" rIns="100796" bIns="50398"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eaLnBrk="1">
              <a:lnSpc>
                <a:spcPct val="73000"/>
              </a:lnSpc>
              <a:spcBef>
                <a:spcPct val="0"/>
              </a:spcBef>
              <a:buClr>
                <a:srgbClr val="B1C903"/>
              </a:buClr>
              <a:buFont typeface="Wingdings" panose="05000000000000000000" pitchFamily="2" charset="2"/>
              <a:buNone/>
            </a:pPr>
            <a:r>
              <a:rPr lang="fr-FR" altLang="fr-FR" sz="3000"/>
              <a:t>Une nouvelle stratégie paysagère</a:t>
            </a:r>
          </a:p>
        </p:txBody>
      </p:sp>
      <p:sp>
        <p:nvSpPr>
          <p:cNvPr id="33795" name="ZoneTexte 6"/>
          <p:cNvSpPr txBox="1">
            <a:spLocks noChangeArrowheads="1"/>
          </p:cNvSpPr>
          <p:nvPr/>
        </p:nvSpPr>
        <p:spPr bwMode="auto">
          <a:xfrm>
            <a:off x="0" y="1976438"/>
            <a:ext cx="4014788"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rgbClr val="000099"/>
                </a:solidFill>
                <a:latin typeface="Arial" panose="020B0604020202020204" pitchFamily="34" charset="0"/>
                <a:ea typeface="Microsoft YaHei" panose="020B0503020204020204" pitchFamily="34" charset="-122"/>
              </a:defRPr>
            </a:lvl1pPr>
            <a:lvl2pPr marL="881063" indent="-377825">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lvl="1" eaLnBrk="1">
              <a:spcBef>
                <a:spcPts val="1425"/>
              </a:spcBef>
              <a:buClr>
                <a:srgbClr val="B1C903"/>
              </a:buClr>
              <a:buSzPct val="100000"/>
              <a:buFont typeface="Wingdings" panose="05000000000000000000" pitchFamily="2" charset="2"/>
              <a:buChar char="§"/>
            </a:pPr>
            <a:r>
              <a:rPr lang="fr-FR" altLang="fr-FR"/>
              <a:t>L’intégralité des arbres d’alignement sont maintenus dans le projet  </a:t>
            </a:r>
          </a:p>
          <a:p>
            <a:pPr lvl="1" eaLnBrk="1">
              <a:spcBef>
                <a:spcPts val="1425"/>
              </a:spcBef>
              <a:buClr>
                <a:srgbClr val="B1C903"/>
              </a:buClr>
              <a:buSzPct val="100000"/>
              <a:buFont typeface="Wingdings" panose="05000000000000000000" pitchFamily="2" charset="2"/>
              <a:buChar char="§"/>
            </a:pPr>
            <a:r>
              <a:rPr lang="fr-FR" altLang="fr-FR"/>
              <a:t>54 nouveaux arbres seront plantés pour 35 abattages</a:t>
            </a:r>
          </a:p>
          <a:p>
            <a:pPr lvl="1" eaLnBrk="1">
              <a:spcBef>
                <a:spcPts val="1425"/>
              </a:spcBef>
              <a:buClr>
                <a:srgbClr val="B1C903"/>
              </a:buClr>
              <a:buSzPct val="100000"/>
              <a:buFont typeface="Wingdings" panose="05000000000000000000" pitchFamily="2" charset="2"/>
              <a:buChar char="§"/>
            </a:pPr>
            <a:r>
              <a:rPr lang="fr-FR" altLang="fr-FR"/>
              <a:t>2 900 arbustes</a:t>
            </a:r>
          </a:p>
          <a:p>
            <a:pPr lvl="1" eaLnBrk="1">
              <a:spcBef>
                <a:spcPts val="1425"/>
              </a:spcBef>
              <a:buClr>
                <a:srgbClr val="B1C903"/>
              </a:buClr>
              <a:buSzPct val="100000"/>
              <a:buFont typeface="Wingdings" panose="05000000000000000000" pitchFamily="2" charset="2"/>
              <a:buChar char="§"/>
            </a:pPr>
            <a:r>
              <a:rPr lang="fr-FR" altLang="fr-FR"/>
              <a:t>21 000 plantes et vivaces</a:t>
            </a:r>
          </a:p>
          <a:p>
            <a:pPr lvl="1" eaLnBrk="1">
              <a:spcBef>
                <a:spcPts val="1425"/>
              </a:spcBef>
              <a:buClr>
                <a:srgbClr val="B1C903"/>
              </a:buClr>
              <a:buSzPct val="100000"/>
            </a:pPr>
            <a:endParaRPr lang="fr-FR" altLang="fr-FR" b="1"/>
          </a:p>
          <a:p>
            <a:pPr lvl="1" eaLnBrk="1">
              <a:spcBef>
                <a:spcPts val="1425"/>
              </a:spcBef>
              <a:buClr>
                <a:srgbClr val="B1C903"/>
              </a:buClr>
              <a:buSzPct val="100000"/>
            </a:pPr>
            <a:r>
              <a:rPr lang="fr-FR" altLang="fr-FR" b="1"/>
              <a:t>=&gt; Développer un vrai projet paysager qui profite aux piétons et aux cycles en renforçant l’alignement existants et en travaillant sur plusieurs strates paysagères</a:t>
            </a:r>
            <a:endParaRPr lang="fr-FR" altLang="fr-FR"/>
          </a:p>
        </p:txBody>
      </p:sp>
      <p:pic>
        <p:nvPicPr>
          <p:cNvPr id="33796" name="Imag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3188" y="2074863"/>
            <a:ext cx="58705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txBox="1">
            <a:spLocks/>
          </p:cNvSpPr>
          <p:nvPr/>
        </p:nvSpPr>
        <p:spPr bwMode="auto">
          <a:xfrm>
            <a:off x="542925" y="647700"/>
            <a:ext cx="6659563" cy="658813"/>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6" tIns="50398" rIns="100796" bIns="50398"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eaLnBrk="1">
              <a:lnSpc>
                <a:spcPct val="73000"/>
              </a:lnSpc>
              <a:spcBef>
                <a:spcPct val="0"/>
              </a:spcBef>
              <a:buClr>
                <a:srgbClr val="B1C903"/>
              </a:buClr>
              <a:buFont typeface="Wingdings" panose="05000000000000000000" pitchFamily="2" charset="2"/>
              <a:buNone/>
            </a:pPr>
            <a:r>
              <a:rPr lang="fr-FR" altLang="fr-FR" sz="3000"/>
              <a:t>Une nouvelle stratégie paysagère</a:t>
            </a:r>
          </a:p>
        </p:txBody>
      </p:sp>
      <p:pic>
        <p:nvPicPr>
          <p:cNvPr id="3584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82700" y="1266825"/>
            <a:ext cx="727710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8575" y="4284663"/>
            <a:ext cx="7262813"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2200" y="4284663"/>
            <a:ext cx="2560638"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txBox="1">
            <a:spLocks/>
          </p:cNvSpPr>
          <p:nvPr/>
        </p:nvSpPr>
        <p:spPr bwMode="auto">
          <a:xfrm>
            <a:off x="542925" y="647700"/>
            <a:ext cx="6659563" cy="658813"/>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0796" tIns="50398" rIns="100796" bIns="50398"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eaLnBrk="1">
              <a:lnSpc>
                <a:spcPct val="73000"/>
              </a:lnSpc>
              <a:spcBef>
                <a:spcPct val="0"/>
              </a:spcBef>
              <a:buClr>
                <a:srgbClr val="B1C903"/>
              </a:buClr>
              <a:buFont typeface="Wingdings" panose="05000000000000000000" pitchFamily="2" charset="2"/>
              <a:buNone/>
            </a:pPr>
            <a:r>
              <a:rPr lang="fr-FR" altLang="fr-FR" sz="3000"/>
              <a:t>Une nouvelle stratégie paysagère</a:t>
            </a:r>
          </a:p>
        </p:txBody>
      </p:sp>
      <p:pic>
        <p:nvPicPr>
          <p:cNvPr id="37891"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338" y="1390650"/>
            <a:ext cx="24384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35250" y="2062163"/>
            <a:ext cx="2566988" cy="205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2076450"/>
            <a:ext cx="486251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83188" y="5064125"/>
            <a:ext cx="4879975"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624138" y="5064125"/>
            <a:ext cx="2525712" cy="188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re 1">
            <a:extLst>
              <a:ext uri="{FF2B5EF4-FFF2-40B4-BE49-F238E27FC236}">
                <a16:creationId xmlns:a16="http://schemas.microsoft.com/office/drawing/2014/main" id="{059F9831-2545-4C7D-BF18-24425C4954AB}"/>
              </a:ext>
            </a:extLst>
          </p:cNvPr>
          <p:cNvSpPr>
            <a:spLocks noGrp="1"/>
          </p:cNvSpPr>
          <p:nvPr>
            <p:ph type="title"/>
          </p:nvPr>
        </p:nvSpPr>
        <p:spPr>
          <a:xfrm>
            <a:off x="836613" y="1227138"/>
            <a:ext cx="8443912" cy="1355725"/>
          </a:xfrm>
        </p:spPr>
        <p:txBody>
          <a:bodyPr/>
          <a:lstStyle/>
          <a:p>
            <a:pPr>
              <a:defRPr/>
            </a:pPr>
            <a:r>
              <a:rPr lang="fr-FR" altLang="fr-FR" sz="3000" smtClean="0"/>
              <a:t>Présentation du projet</a:t>
            </a:r>
          </a:p>
        </p:txBody>
      </p:sp>
      <p:pic>
        <p:nvPicPr>
          <p:cNvPr id="39939" name="Image 5"/>
          <p:cNvPicPr>
            <a:picLocks noChangeAspect="1"/>
          </p:cNvPicPr>
          <p:nvPr/>
        </p:nvPicPr>
        <p:blipFill>
          <a:blip r:embed="rId3">
            <a:extLst>
              <a:ext uri="{28A0092B-C50C-407E-A947-70E740481C1C}">
                <a14:useLocalDpi xmlns:a14="http://schemas.microsoft.com/office/drawing/2010/main" val="0"/>
              </a:ext>
            </a:extLst>
          </a:blip>
          <a:srcRect l="33548" t="70709" r="64671" b="22330"/>
          <a:stretch>
            <a:fillRect/>
          </a:stretch>
        </p:blipFill>
        <p:spPr bwMode="auto">
          <a:xfrm>
            <a:off x="6675438" y="6681788"/>
            <a:ext cx="715962"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3708400"/>
            <a:ext cx="100599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941" name="Connecteur droit 4"/>
          <p:cNvCxnSpPr>
            <a:cxnSpLocks noChangeShapeType="1"/>
          </p:cNvCxnSpPr>
          <p:nvPr/>
        </p:nvCxnSpPr>
        <p:spPr bwMode="auto">
          <a:xfrm>
            <a:off x="2549525" y="2994025"/>
            <a:ext cx="34925" cy="3095625"/>
          </a:xfrm>
          <a:prstGeom prst="line">
            <a:avLst/>
          </a:prstGeom>
          <a:noFill/>
          <a:ln w="38100" cap="rnd" algn="ctr">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2" name="Connecteur droit 15"/>
          <p:cNvCxnSpPr>
            <a:cxnSpLocks noChangeShapeType="1"/>
          </p:cNvCxnSpPr>
          <p:nvPr/>
        </p:nvCxnSpPr>
        <p:spPr bwMode="auto">
          <a:xfrm>
            <a:off x="4298950" y="2994025"/>
            <a:ext cx="12700" cy="3095625"/>
          </a:xfrm>
          <a:prstGeom prst="line">
            <a:avLst/>
          </a:prstGeom>
          <a:noFill/>
          <a:ln w="38100" cap="rnd" algn="ctr">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3" name="Connecteur droit 16"/>
          <p:cNvCxnSpPr>
            <a:cxnSpLocks noChangeShapeType="1"/>
          </p:cNvCxnSpPr>
          <p:nvPr/>
        </p:nvCxnSpPr>
        <p:spPr bwMode="auto">
          <a:xfrm>
            <a:off x="7075488" y="3006725"/>
            <a:ext cx="42862" cy="3095625"/>
          </a:xfrm>
          <a:prstGeom prst="line">
            <a:avLst/>
          </a:prstGeom>
          <a:noFill/>
          <a:ln w="38100" cap="rnd" algn="ctr">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4" name="Connecteur droit 17"/>
          <p:cNvCxnSpPr>
            <a:cxnSpLocks noChangeShapeType="1"/>
          </p:cNvCxnSpPr>
          <p:nvPr/>
        </p:nvCxnSpPr>
        <p:spPr bwMode="auto">
          <a:xfrm>
            <a:off x="5578475" y="3006725"/>
            <a:ext cx="17463" cy="3095625"/>
          </a:xfrm>
          <a:prstGeom prst="line">
            <a:avLst/>
          </a:prstGeom>
          <a:noFill/>
          <a:ln w="38100" cap="rnd" algn="ctr">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945" name="Connecteur droit 18"/>
          <p:cNvCxnSpPr>
            <a:cxnSpLocks noChangeShapeType="1"/>
          </p:cNvCxnSpPr>
          <p:nvPr/>
        </p:nvCxnSpPr>
        <p:spPr bwMode="auto">
          <a:xfrm flipH="1">
            <a:off x="247650" y="2994025"/>
            <a:ext cx="11113" cy="3095625"/>
          </a:xfrm>
          <a:prstGeom prst="line">
            <a:avLst/>
          </a:prstGeom>
          <a:noFill/>
          <a:ln w="38100" cap="rnd" algn="ctr">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9946" name="Freeform 17"/>
          <p:cNvSpPr>
            <a:spLocks/>
          </p:cNvSpPr>
          <p:nvPr/>
        </p:nvSpPr>
        <p:spPr bwMode="auto">
          <a:xfrm>
            <a:off x="317500" y="5435600"/>
            <a:ext cx="1028700" cy="1219200"/>
          </a:xfrm>
          <a:custGeom>
            <a:avLst/>
            <a:gdLst>
              <a:gd name="T0" fmla="*/ 0 w 648"/>
              <a:gd name="T1" fmla="*/ 0 h 768"/>
              <a:gd name="T2" fmla="*/ 2147483646 w 648"/>
              <a:gd name="T3" fmla="*/ 2147483646 h 768"/>
              <a:gd name="T4" fmla="*/ 2147483646 w 648"/>
              <a:gd name="T5" fmla="*/ 2147483646 h 768"/>
              <a:gd name="T6" fmla="*/ 0 60000 65536"/>
              <a:gd name="T7" fmla="*/ 0 60000 65536"/>
              <a:gd name="T8" fmla="*/ 0 60000 65536"/>
            </a:gdLst>
            <a:ahLst/>
            <a:cxnLst>
              <a:cxn ang="T6">
                <a:pos x="T0" y="T1"/>
              </a:cxn>
              <a:cxn ang="T7">
                <a:pos x="T2" y="T3"/>
              </a:cxn>
              <a:cxn ang="T8">
                <a:pos x="T4" y="T5"/>
              </a:cxn>
            </a:cxnLst>
            <a:rect l="0" t="0" r="r" b="b"/>
            <a:pathLst>
              <a:path w="648" h="768">
                <a:moveTo>
                  <a:pt x="0" y="0"/>
                </a:moveTo>
                <a:lnTo>
                  <a:pt x="176" y="768"/>
                </a:lnTo>
                <a:lnTo>
                  <a:pt x="648" y="768"/>
                </a:lnTo>
              </a:path>
            </a:pathLst>
          </a:custGeom>
          <a:noFill/>
          <a:ln w="28575" cmpd="sng">
            <a:solidFill>
              <a:srgbClr val="000099"/>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7" name="Text Box 18"/>
          <p:cNvSpPr txBox="1">
            <a:spLocks noChangeArrowheads="1"/>
          </p:cNvSpPr>
          <p:nvPr/>
        </p:nvSpPr>
        <p:spPr bwMode="auto">
          <a:xfrm>
            <a:off x="593725" y="6361113"/>
            <a:ext cx="218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Rue chevalier de la Barre</a:t>
            </a:r>
          </a:p>
        </p:txBody>
      </p:sp>
      <p:sp>
        <p:nvSpPr>
          <p:cNvPr id="39948" name="Freeform 19"/>
          <p:cNvSpPr>
            <a:spLocks/>
          </p:cNvSpPr>
          <p:nvPr/>
        </p:nvSpPr>
        <p:spPr bwMode="auto">
          <a:xfrm>
            <a:off x="1003300" y="2971800"/>
            <a:ext cx="1435100" cy="1600200"/>
          </a:xfrm>
          <a:custGeom>
            <a:avLst/>
            <a:gdLst>
              <a:gd name="T0" fmla="*/ 0 w 904"/>
              <a:gd name="T1" fmla="*/ 0 h 1008"/>
              <a:gd name="T2" fmla="*/ 2147483646 w 904"/>
              <a:gd name="T3" fmla="*/ 0 h 1008"/>
              <a:gd name="T4" fmla="*/ 2147483646 w 904"/>
              <a:gd name="T5" fmla="*/ 2147483646 h 1008"/>
              <a:gd name="T6" fmla="*/ 0 60000 65536"/>
              <a:gd name="T7" fmla="*/ 0 60000 65536"/>
              <a:gd name="T8" fmla="*/ 0 60000 65536"/>
            </a:gdLst>
            <a:ahLst/>
            <a:cxnLst>
              <a:cxn ang="T6">
                <a:pos x="T0" y="T1"/>
              </a:cxn>
              <a:cxn ang="T7">
                <a:pos x="T2" y="T3"/>
              </a:cxn>
              <a:cxn ang="T8">
                <a:pos x="T4" y="T5"/>
              </a:cxn>
            </a:cxnLst>
            <a:rect l="0" t="0" r="r" b="b"/>
            <a:pathLst>
              <a:path w="904" h="1008">
                <a:moveTo>
                  <a:pt x="0" y="0"/>
                </a:moveTo>
                <a:lnTo>
                  <a:pt x="792" y="0"/>
                </a:lnTo>
                <a:lnTo>
                  <a:pt x="904" y="1008"/>
                </a:lnTo>
              </a:path>
            </a:pathLst>
          </a:custGeom>
          <a:noFill/>
          <a:ln w="28575" cap="flat" cmpd="sng">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49" name="Text Box 20"/>
          <p:cNvSpPr txBox="1">
            <a:spLocks noChangeArrowheads="1"/>
          </p:cNvSpPr>
          <p:nvPr/>
        </p:nvSpPr>
        <p:spPr bwMode="auto">
          <a:xfrm>
            <a:off x="898525" y="2436813"/>
            <a:ext cx="14557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RD30 </a:t>
            </a:r>
          </a:p>
          <a:p>
            <a:pPr defTabSz="914400"/>
            <a:r>
              <a:rPr lang="fr-FR" altLang="fr-FR" sz="1400"/>
              <a:t>Av. Jean Jaurès</a:t>
            </a:r>
          </a:p>
        </p:txBody>
      </p:sp>
      <p:sp>
        <p:nvSpPr>
          <p:cNvPr id="39950" name="Freeform 21"/>
          <p:cNvSpPr>
            <a:spLocks/>
          </p:cNvSpPr>
          <p:nvPr/>
        </p:nvSpPr>
        <p:spPr bwMode="auto">
          <a:xfrm>
            <a:off x="2806700" y="3403600"/>
            <a:ext cx="1435100" cy="1600200"/>
          </a:xfrm>
          <a:custGeom>
            <a:avLst/>
            <a:gdLst>
              <a:gd name="T0" fmla="*/ 0 w 904"/>
              <a:gd name="T1" fmla="*/ 0 h 1008"/>
              <a:gd name="T2" fmla="*/ 2147483646 w 904"/>
              <a:gd name="T3" fmla="*/ 0 h 1008"/>
              <a:gd name="T4" fmla="*/ 2147483646 w 904"/>
              <a:gd name="T5" fmla="*/ 2147483646 h 1008"/>
              <a:gd name="T6" fmla="*/ 0 60000 65536"/>
              <a:gd name="T7" fmla="*/ 0 60000 65536"/>
              <a:gd name="T8" fmla="*/ 0 60000 65536"/>
            </a:gdLst>
            <a:ahLst/>
            <a:cxnLst>
              <a:cxn ang="T6">
                <a:pos x="T0" y="T1"/>
              </a:cxn>
              <a:cxn ang="T7">
                <a:pos x="T2" y="T3"/>
              </a:cxn>
              <a:cxn ang="T8">
                <a:pos x="T4" y="T5"/>
              </a:cxn>
            </a:cxnLst>
            <a:rect l="0" t="0" r="r" b="b"/>
            <a:pathLst>
              <a:path w="904" h="1008">
                <a:moveTo>
                  <a:pt x="0" y="0"/>
                </a:moveTo>
                <a:lnTo>
                  <a:pt x="792" y="0"/>
                </a:lnTo>
                <a:lnTo>
                  <a:pt x="904" y="1008"/>
                </a:lnTo>
              </a:path>
            </a:pathLst>
          </a:custGeom>
          <a:noFill/>
          <a:ln w="28575" cap="flat" cmpd="sng">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51" name="Text Box 22"/>
          <p:cNvSpPr txBox="1">
            <a:spLocks noChangeArrowheads="1"/>
          </p:cNvSpPr>
          <p:nvPr/>
        </p:nvSpPr>
        <p:spPr bwMode="auto">
          <a:xfrm>
            <a:off x="2562225" y="2881313"/>
            <a:ext cx="18494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RD32 </a:t>
            </a:r>
          </a:p>
          <a:p>
            <a:pPr defTabSz="914400"/>
            <a:r>
              <a:rPr lang="fr-FR" altLang="fr-FR" sz="1400"/>
              <a:t>Rue Anizan Cavillon</a:t>
            </a:r>
          </a:p>
        </p:txBody>
      </p:sp>
      <p:sp>
        <p:nvSpPr>
          <p:cNvPr id="39952" name="Freeform 23"/>
          <p:cNvSpPr>
            <a:spLocks/>
          </p:cNvSpPr>
          <p:nvPr/>
        </p:nvSpPr>
        <p:spPr bwMode="auto">
          <a:xfrm>
            <a:off x="5892800" y="3517900"/>
            <a:ext cx="723900" cy="1320800"/>
          </a:xfrm>
          <a:custGeom>
            <a:avLst/>
            <a:gdLst>
              <a:gd name="T0" fmla="*/ 0 w 456"/>
              <a:gd name="T1" fmla="*/ 2147483646 h 832"/>
              <a:gd name="T2" fmla="*/ 0 w 456"/>
              <a:gd name="T3" fmla="*/ 0 h 832"/>
              <a:gd name="T4" fmla="*/ 2147483646 w 456"/>
              <a:gd name="T5" fmla="*/ 0 h 832"/>
              <a:gd name="T6" fmla="*/ 0 60000 65536"/>
              <a:gd name="T7" fmla="*/ 0 60000 65536"/>
              <a:gd name="T8" fmla="*/ 0 60000 65536"/>
            </a:gdLst>
            <a:ahLst/>
            <a:cxnLst>
              <a:cxn ang="T6">
                <a:pos x="T0" y="T1"/>
              </a:cxn>
              <a:cxn ang="T7">
                <a:pos x="T2" y="T3"/>
              </a:cxn>
              <a:cxn ang="T8">
                <a:pos x="T4" y="T5"/>
              </a:cxn>
            </a:cxnLst>
            <a:rect l="0" t="0" r="r" b="b"/>
            <a:pathLst>
              <a:path w="456" h="832">
                <a:moveTo>
                  <a:pt x="0" y="832"/>
                </a:moveTo>
                <a:lnTo>
                  <a:pt x="0" y="0"/>
                </a:lnTo>
                <a:lnTo>
                  <a:pt x="456" y="0"/>
                </a:lnTo>
              </a:path>
            </a:pathLst>
          </a:custGeom>
          <a:noFill/>
          <a:ln w="28575" cap="flat" cmpd="sng">
            <a:solidFill>
              <a:srgbClr val="000099"/>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53" name="Text Box 24"/>
          <p:cNvSpPr txBox="1">
            <a:spLocks noChangeArrowheads="1"/>
          </p:cNvSpPr>
          <p:nvPr/>
        </p:nvSpPr>
        <p:spPr bwMode="auto">
          <a:xfrm>
            <a:off x="5495925" y="2944813"/>
            <a:ext cx="162083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algn="ctr" defTabSz="914400"/>
            <a:r>
              <a:rPr lang="fr-FR" altLang="fr-FR" sz="1400"/>
              <a:t>Pl. du 11 novembre 1918</a:t>
            </a:r>
          </a:p>
        </p:txBody>
      </p:sp>
      <p:sp>
        <p:nvSpPr>
          <p:cNvPr id="39954" name="Text Box 25"/>
          <p:cNvSpPr txBox="1">
            <a:spLocks noChangeArrowheads="1"/>
          </p:cNvSpPr>
          <p:nvPr/>
        </p:nvSpPr>
        <p:spPr bwMode="auto">
          <a:xfrm>
            <a:off x="7375525" y="2716213"/>
            <a:ext cx="1849438"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RD50 </a:t>
            </a:r>
          </a:p>
          <a:p>
            <a:pPr defTabSz="914400"/>
            <a:r>
              <a:rPr lang="fr-FR" altLang="fr-FR" sz="1400"/>
              <a:t>Av. John Fitzgerald Kennedy</a:t>
            </a:r>
          </a:p>
        </p:txBody>
      </p:sp>
      <p:sp>
        <p:nvSpPr>
          <p:cNvPr id="39955" name="Text Box 26"/>
          <p:cNvSpPr txBox="1">
            <a:spLocks noChangeArrowheads="1"/>
          </p:cNvSpPr>
          <p:nvPr/>
        </p:nvSpPr>
        <p:spPr bwMode="auto">
          <a:xfrm>
            <a:off x="7070725" y="6297613"/>
            <a:ext cx="23336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RD41 - Rue de l’Abbé Niort</a:t>
            </a:r>
          </a:p>
        </p:txBody>
      </p:sp>
      <p:sp>
        <p:nvSpPr>
          <p:cNvPr id="39956" name="Freeform 27"/>
          <p:cNvSpPr>
            <a:spLocks/>
          </p:cNvSpPr>
          <p:nvPr/>
        </p:nvSpPr>
        <p:spPr bwMode="auto">
          <a:xfrm>
            <a:off x="7162800" y="3467100"/>
            <a:ext cx="1574800" cy="1295400"/>
          </a:xfrm>
          <a:custGeom>
            <a:avLst/>
            <a:gdLst>
              <a:gd name="T0" fmla="*/ 2147483646 w 992"/>
              <a:gd name="T1" fmla="*/ 0 h 816"/>
              <a:gd name="T2" fmla="*/ 2147483646 w 992"/>
              <a:gd name="T3" fmla="*/ 0 h 816"/>
              <a:gd name="T4" fmla="*/ 0 w 992"/>
              <a:gd name="T5" fmla="*/ 2147483646 h 816"/>
              <a:gd name="T6" fmla="*/ 0 60000 65536"/>
              <a:gd name="T7" fmla="*/ 0 60000 65536"/>
              <a:gd name="T8" fmla="*/ 0 60000 65536"/>
            </a:gdLst>
            <a:ahLst/>
            <a:cxnLst>
              <a:cxn ang="T6">
                <a:pos x="T0" y="T1"/>
              </a:cxn>
              <a:cxn ang="T7">
                <a:pos x="T2" y="T3"/>
              </a:cxn>
              <a:cxn ang="T8">
                <a:pos x="T4" y="T5"/>
              </a:cxn>
            </a:cxnLst>
            <a:rect l="0" t="0" r="r" b="b"/>
            <a:pathLst>
              <a:path w="992" h="816">
                <a:moveTo>
                  <a:pt x="992" y="0"/>
                </a:moveTo>
                <a:lnTo>
                  <a:pt x="136" y="0"/>
                </a:lnTo>
                <a:lnTo>
                  <a:pt x="0" y="816"/>
                </a:lnTo>
              </a:path>
            </a:pathLst>
          </a:custGeom>
          <a:noFill/>
          <a:ln w="28575" cap="flat" cmpd="sng">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57" name="Freeform 28"/>
          <p:cNvSpPr>
            <a:spLocks/>
          </p:cNvSpPr>
          <p:nvPr/>
        </p:nvSpPr>
        <p:spPr bwMode="auto">
          <a:xfrm>
            <a:off x="7581900" y="5264150"/>
            <a:ext cx="2171700" cy="996950"/>
          </a:xfrm>
          <a:custGeom>
            <a:avLst/>
            <a:gdLst>
              <a:gd name="T0" fmla="*/ 0 w 1368"/>
              <a:gd name="T1" fmla="*/ 2147483646 h 628"/>
              <a:gd name="T2" fmla="*/ 2147483646 w 1368"/>
              <a:gd name="T3" fmla="*/ 2147483646 h 628"/>
              <a:gd name="T4" fmla="*/ 2147483646 w 1368"/>
              <a:gd name="T5" fmla="*/ 0 h 628"/>
              <a:gd name="T6" fmla="*/ 0 60000 65536"/>
              <a:gd name="T7" fmla="*/ 0 60000 65536"/>
              <a:gd name="T8" fmla="*/ 0 60000 65536"/>
            </a:gdLst>
            <a:ahLst/>
            <a:cxnLst>
              <a:cxn ang="T6">
                <a:pos x="T0" y="T1"/>
              </a:cxn>
              <a:cxn ang="T7">
                <a:pos x="T2" y="T3"/>
              </a:cxn>
              <a:cxn ang="T8">
                <a:pos x="T4" y="T5"/>
              </a:cxn>
            </a:cxnLst>
            <a:rect l="0" t="0" r="r" b="b"/>
            <a:pathLst>
              <a:path w="1368" h="628">
                <a:moveTo>
                  <a:pt x="0" y="628"/>
                </a:moveTo>
                <a:lnTo>
                  <a:pt x="1200" y="628"/>
                </a:lnTo>
                <a:lnTo>
                  <a:pt x="1368" y="0"/>
                </a:lnTo>
              </a:path>
            </a:pathLst>
          </a:custGeom>
          <a:noFill/>
          <a:ln w="28575" cap="flat" cmpd="sng">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58" name="Text Box 29"/>
          <p:cNvSpPr txBox="1">
            <a:spLocks noChangeArrowheads="1"/>
          </p:cNvSpPr>
          <p:nvPr/>
        </p:nvSpPr>
        <p:spPr bwMode="auto">
          <a:xfrm>
            <a:off x="5089525" y="6526213"/>
            <a:ext cx="170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Rue Edgard Quinet</a:t>
            </a:r>
          </a:p>
        </p:txBody>
      </p:sp>
      <p:sp>
        <p:nvSpPr>
          <p:cNvPr id="39959" name="Text Box 30"/>
          <p:cNvSpPr txBox="1">
            <a:spLocks noChangeArrowheads="1"/>
          </p:cNvSpPr>
          <p:nvPr/>
        </p:nvSpPr>
        <p:spPr bwMode="auto">
          <a:xfrm>
            <a:off x="2879725" y="6805613"/>
            <a:ext cx="18399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a:t>Rue Camille Dramart</a:t>
            </a:r>
          </a:p>
        </p:txBody>
      </p:sp>
      <p:sp>
        <p:nvSpPr>
          <p:cNvPr id="39960" name="Freeform 31"/>
          <p:cNvSpPr>
            <a:spLocks/>
          </p:cNvSpPr>
          <p:nvPr/>
        </p:nvSpPr>
        <p:spPr bwMode="auto">
          <a:xfrm>
            <a:off x="2882900" y="5900738"/>
            <a:ext cx="1587500" cy="804862"/>
          </a:xfrm>
          <a:custGeom>
            <a:avLst/>
            <a:gdLst>
              <a:gd name="T0" fmla="*/ 0 w 1000"/>
              <a:gd name="T1" fmla="*/ 2147483646 h 507"/>
              <a:gd name="T2" fmla="*/ 2147483646 w 1000"/>
              <a:gd name="T3" fmla="*/ 2147483646 h 507"/>
              <a:gd name="T4" fmla="*/ 2147483646 w 1000"/>
              <a:gd name="T5" fmla="*/ 0 h 507"/>
              <a:gd name="T6" fmla="*/ 0 60000 65536"/>
              <a:gd name="T7" fmla="*/ 0 60000 65536"/>
              <a:gd name="T8" fmla="*/ 0 60000 65536"/>
            </a:gdLst>
            <a:ahLst/>
            <a:cxnLst>
              <a:cxn ang="T6">
                <a:pos x="T0" y="T1"/>
              </a:cxn>
              <a:cxn ang="T7">
                <a:pos x="T2" y="T3"/>
              </a:cxn>
              <a:cxn ang="T8">
                <a:pos x="T4" y="T5"/>
              </a:cxn>
            </a:cxnLst>
            <a:rect l="0" t="0" r="r" b="b"/>
            <a:pathLst>
              <a:path w="1000" h="507">
                <a:moveTo>
                  <a:pt x="0" y="507"/>
                </a:moveTo>
                <a:lnTo>
                  <a:pt x="864" y="507"/>
                </a:lnTo>
                <a:lnTo>
                  <a:pt x="1000" y="0"/>
                </a:lnTo>
              </a:path>
            </a:pathLst>
          </a:custGeom>
          <a:noFill/>
          <a:ln w="28575" cap="flat" cmpd="sng">
            <a:solidFill>
              <a:srgbClr val="000099"/>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39961" name="Freeform 32"/>
          <p:cNvSpPr>
            <a:spLocks/>
          </p:cNvSpPr>
          <p:nvPr/>
        </p:nvSpPr>
        <p:spPr bwMode="auto">
          <a:xfrm>
            <a:off x="5092700" y="5778500"/>
            <a:ext cx="1524000" cy="668338"/>
          </a:xfrm>
          <a:custGeom>
            <a:avLst/>
            <a:gdLst>
              <a:gd name="T0" fmla="*/ 2147483646 w 960"/>
              <a:gd name="T1" fmla="*/ 0 h 421"/>
              <a:gd name="T2" fmla="*/ 0 w 960"/>
              <a:gd name="T3" fmla="*/ 2147483646 h 421"/>
              <a:gd name="T4" fmla="*/ 2147483646 w 960"/>
              <a:gd name="T5" fmla="*/ 2147483646 h 421"/>
              <a:gd name="T6" fmla="*/ 0 60000 65536"/>
              <a:gd name="T7" fmla="*/ 0 60000 65536"/>
              <a:gd name="T8" fmla="*/ 0 60000 65536"/>
            </a:gdLst>
            <a:ahLst/>
            <a:cxnLst>
              <a:cxn ang="T6">
                <a:pos x="T0" y="T1"/>
              </a:cxn>
              <a:cxn ang="T7">
                <a:pos x="T2" y="T3"/>
              </a:cxn>
              <a:cxn ang="T8">
                <a:pos x="T4" y="T5"/>
              </a:cxn>
            </a:cxnLst>
            <a:rect l="0" t="0" r="r" b="b"/>
            <a:pathLst>
              <a:path w="960" h="421">
                <a:moveTo>
                  <a:pt x="56" y="0"/>
                </a:moveTo>
                <a:lnTo>
                  <a:pt x="0" y="421"/>
                </a:lnTo>
                <a:lnTo>
                  <a:pt x="960" y="421"/>
                </a:lnTo>
              </a:path>
            </a:pathLst>
          </a:custGeom>
          <a:noFill/>
          <a:ln w="28575" cap="flat" cmpd="sng">
            <a:solidFill>
              <a:srgbClr val="000099"/>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7"/>
          <p:cNvPicPr>
            <a:picLocks noChangeAspect="1" noChangeArrowheads="1"/>
          </p:cNvPicPr>
          <p:nvPr/>
        </p:nvPicPr>
        <p:blipFill>
          <a:blip r:embed="rId3">
            <a:extLst>
              <a:ext uri="{28A0092B-C50C-407E-A947-70E740481C1C}">
                <a14:useLocalDpi xmlns:a14="http://schemas.microsoft.com/office/drawing/2010/main" val="0"/>
              </a:ext>
            </a:extLst>
          </a:blip>
          <a:srcRect l="3996" t="37181" r="9970" b="25102"/>
          <a:stretch>
            <a:fillRect/>
          </a:stretch>
        </p:blipFill>
        <p:spPr bwMode="auto">
          <a:xfrm>
            <a:off x="58738" y="3344863"/>
            <a:ext cx="10012362" cy="176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idx="4294967295"/>
          </p:nvPr>
        </p:nvSpPr>
        <p:spPr>
          <a:xfrm>
            <a:off x="214313" y="1720850"/>
            <a:ext cx="9456737" cy="746125"/>
          </a:xfrm>
        </p:spPr>
        <p:txBody>
          <a:bodyPr/>
          <a:lstStyle/>
          <a:p>
            <a:pPr>
              <a:defRPr/>
            </a:pPr>
            <a:r>
              <a:rPr lang="fr-FR" altLang="fr-FR" sz="3400" dirty="0" smtClean="0"/>
              <a:t>Rue Chevalier de la barre – rue Jean Jaurès</a:t>
            </a:r>
          </a:p>
        </p:txBody>
      </p:sp>
      <p:sp>
        <p:nvSpPr>
          <p:cNvPr id="41988" name="Text Box 8"/>
          <p:cNvSpPr txBox="1">
            <a:spLocks noChangeArrowheads="1"/>
          </p:cNvSpPr>
          <p:nvPr/>
        </p:nvSpPr>
        <p:spPr bwMode="auto">
          <a:xfrm>
            <a:off x="53975" y="5195888"/>
            <a:ext cx="25257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200">
                <a:solidFill>
                  <a:schemeClr val="tx1"/>
                </a:solidFill>
              </a:rPr>
              <a:t>EXISTANT - Photoaérienne - 2018</a:t>
            </a:r>
          </a:p>
        </p:txBody>
      </p:sp>
      <p:pic>
        <p:nvPicPr>
          <p:cNvPr id="41989" name="Picture 15"/>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l="1965" t="38324" r="73863" b="14027"/>
          <a:stretch>
            <a:fillRect/>
          </a:stretch>
        </p:blipFill>
        <p:spPr bwMode="auto">
          <a:xfrm>
            <a:off x="4972050" y="419100"/>
            <a:ext cx="1249363" cy="773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1" name="Text Box 17"/>
          <p:cNvSpPr txBox="1">
            <a:spLocks noChangeArrowheads="1"/>
          </p:cNvSpPr>
          <p:nvPr/>
        </p:nvSpPr>
        <p:spPr bwMode="auto">
          <a:xfrm>
            <a:off x="877888" y="4686300"/>
            <a:ext cx="13144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469900" y="1281113"/>
            <a:ext cx="9104313" cy="1620837"/>
          </a:xfrm>
        </p:spPr>
        <p:txBody>
          <a:bodyPr/>
          <a:lstStyle/>
          <a:p>
            <a:pPr>
              <a:defRPr/>
            </a:pPr>
            <a:r>
              <a:rPr lang="fr-FR" sz="3000" dirty="0" smtClean="0"/>
              <a:t>Avant de commencer</a:t>
            </a:r>
            <a:endParaRPr lang="fr-FR" sz="3000" i="1" dirty="0"/>
          </a:p>
        </p:txBody>
      </p:sp>
      <p:sp>
        <p:nvSpPr>
          <p:cNvPr id="6" name="Sous-titre 5"/>
          <p:cNvSpPr>
            <a:spLocks noGrp="1"/>
          </p:cNvSpPr>
          <p:nvPr>
            <p:ph type="subTitle" idx="1"/>
          </p:nvPr>
        </p:nvSpPr>
        <p:spPr>
          <a:xfrm>
            <a:off x="781050" y="2552700"/>
            <a:ext cx="8591550" cy="4333875"/>
          </a:xfrm>
        </p:spPr>
        <p:txBody>
          <a:bodyPr rtlCol="0">
            <a:normAutofit/>
          </a:bodyPr>
          <a:lstStyle/>
          <a:p>
            <a:pPr marL="457200" indent="-457200" algn="l" fontAlgn="auto">
              <a:spcAft>
                <a:spcPts val="0"/>
              </a:spcAft>
              <a:buClr>
                <a:srgbClr val="B1C903"/>
              </a:buClr>
              <a:buFont typeface="Arial" panose="020B0604020202020204" pitchFamily="34" charset="0"/>
              <a:buChar char="•"/>
              <a:defRPr/>
            </a:pPr>
            <a:endParaRPr lang="fr-FR" sz="1800" dirty="0" smtClean="0"/>
          </a:p>
          <a:p>
            <a:pPr marL="457200" indent="-457200" algn="l" fontAlgn="auto">
              <a:spcAft>
                <a:spcPts val="0"/>
              </a:spcAft>
              <a:buClr>
                <a:srgbClr val="B1C903"/>
              </a:buClr>
              <a:buFont typeface="Arial" panose="020B0604020202020204" pitchFamily="34" charset="0"/>
              <a:buChar char="•"/>
              <a:defRPr/>
            </a:pPr>
            <a:r>
              <a:rPr lang="fr-FR" sz="1800" dirty="0" smtClean="0"/>
              <a:t>Une réunion d’information en mairie et une diffusion simultanée sur la page </a:t>
            </a:r>
            <a:r>
              <a:rPr lang="fr-FR" sz="1800" dirty="0" err="1" smtClean="0"/>
              <a:t>youtube</a:t>
            </a:r>
            <a:r>
              <a:rPr lang="fr-FR" sz="1800" dirty="0" smtClean="0"/>
              <a:t> du Département et la page Facebook de la ville du Bourget</a:t>
            </a:r>
          </a:p>
          <a:p>
            <a:pPr algn="l" fontAlgn="auto">
              <a:spcAft>
                <a:spcPts val="0"/>
              </a:spcAft>
              <a:buClr>
                <a:srgbClr val="B1C903"/>
              </a:buClr>
              <a:defRPr/>
            </a:pPr>
            <a:endParaRPr lang="fr-FR" sz="1800" dirty="0" smtClean="0"/>
          </a:p>
          <a:p>
            <a:pPr marL="457200" indent="-457200" algn="l" fontAlgn="auto">
              <a:spcAft>
                <a:spcPts val="0"/>
              </a:spcAft>
              <a:buClr>
                <a:srgbClr val="B1C903"/>
              </a:buClr>
              <a:buFont typeface="Arial" panose="020B0604020202020204" pitchFamily="34" charset="0"/>
              <a:buChar char="•"/>
              <a:defRPr/>
            </a:pPr>
            <a:r>
              <a:rPr lang="fr-FR" sz="1800" dirty="0" smtClean="0"/>
              <a:t>Les </a:t>
            </a:r>
            <a:r>
              <a:rPr lang="fr-FR" sz="1800" dirty="0"/>
              <a:t>personnes dans la salle</a:t>
            </a:r>
            <a:r>
              <a:rPr lang="fr-FR" sz="1800" dirty="0" smtClean="0"/>
              <a:t> peuvent </a:t>
            </a:r>
            <a:r>
              <a:rPr lang="fr-FR" sz="1800" dirty="0"/>
              <a:t>poser </a:t>
            </a:r>
            <a:r>
              <a:rPr lang="fr-FR" sz="1800" dirty="0" smtClean="0"/>
              <a:t>leurs questions en levant la main, durant les temps d’échanges dédiés ou à la fin de la présentation </a:t>
            </a:r>
          </a:p>
          <a:p>
            <a:pPr marL="457200" indent="-457200" algn="l" fontAlgn="auto">
              <a:spcAft>
                <a:spcPts val="0"/>
              </a:spcAft>
              <a:buClr>
                <a:srgbClr val="B1C903"/>
              </a:buClr>
              <a:buFont typeface="Arial" panose="020B0604020202020204" pitchFamily="34" charset="0"/>
              <a:buChar char="•"/>
              <a:defRPr/>
            </a:pPr>
            <a:endParaRPr lang="fr-FR" sz="1800" dirty="0" smtClean="0"/>
          </a:p>
          <a:p>
            <a:pPr marL="457200" indent="-457200" algn="l" fontAlgn="auto">
              <a:spcAft>
                <a:spcPts val="0"/>
              </a:spcAft>
              <a:buClr>
                <a:srgbClr val="B1C903"/>
              </a:buClr>
              <a:buFont typeface="Arial" panose="020B0604020202020204" pitchFamily="34" charset="0"/>
              <a:buChar char="•"/>
              <a:defRPr/>
            </a:pPr>
            <a:endParaRPr lang="fr-FR" sz="1800" dirty="0"/>
          </a:p>
        </p:txBody>
      </p:sp>
      <p:sp>
        <p:nvSpPr>
          <p:cNvPr id="7172" name="Espace réservé du numéro de diapositive 3"/>
          <p:cNvSpPr>
            <a:spLocks noGrp="1"/>
          </p:cNvSpPr>
          <p:nvPr>
            <p:ph type="sldNum" sz="quarter" idx="12"/>
          </p:nvPr>
        </p:nvSpPr>
        <p:spPr>
          <a:noFill/>
        </p:spPr>
        <p:txBody>
          <a:bodyPr/>
          <a:lstStyle>
            <a:lvl1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9pPr>
          </a:lstStyle>
          <a:p>
            <a:fld id="{5DBDA2EF-A509-4682-AD74-22A83680DDFF}" type="slidenum">
              <a:rPr lang="fr-FR" altLang="fr-FR" smtClean="0">
                <a:solidFill>
                  <a:srgbClr val="000000"/>
                </a:solidFill>
                <a:latin typeface="Times New Roman" panose="02020603050405020304" pitchFamily="18" charset="0"/>
              </a:rPr>
              <a:pPr/>
              <a:t>2</a:t>
            </a:fld>
            <a:endParaRPr lang="fr-FR" altLang="fr-FR" smtClean="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ag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 y="2393950"/>
            <a:ext cx="997585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24"/>
          <p:cNvSpPr txBox="1">
            <a:spLocks noChangeArrowheads="1"/>
          </p:cNvSpPr>
          <p:nvPr/>
        </p:nvSpPr>
        <p:spPr bwMode="auto">
          <a:xfrm>
            <a:off x="214313" y="4406900"/>
            <a:ext cx="5981700" cy="1165225"/>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defRPr/>
            </a:pPr>
            <a:r>
              <a:rPr lang="fr-FR" altLang="fr-FR" sz="1400" u="sng" dirty="0"/>
              <a:t>Zoom sur les aménagements liés aux personnes malvoyantes et aveugles :</a:t>
            </a:r>
          </a:p>
          <a:p>
            <a:pPr marL="285750" indent="-285750">
              <a:buFontTx/>
              <a:buChar char="-"/>
              <a:defRPr/>
            </a:pPr>
            <a:r>
              <a:rPr lang="fr-FR" altLang="fr-FR" sz="1400" dirty="0"/>
              <a:t>Bande d’interception</a:t>
            </a:r>
          </a:p>
          <a:p>
            <a:pPr marL="285750" indent="-285750">
              <a:buFontTx/>
              <a:buChar char="-"/>
              <a:defRPr/>
            </a:pPr>
            <a:r>
              <a:rPr lang="fr-FR" altLang="fr-FR" sz="1400" dirty="0"/>
              <a:t>Tapis traversant</a:t>
            </a:r>
          </a:p>
          <a:p>
            <a:pPr marL="285750" indent="-285750">
              <a:buFontTx/>
              <a:buChar char="-"/>
              <a:defRPr/>
            </a:pPr>
            <a:r>
              <a:rPr lang="fr-FR" altLang="fr-FR" sz="1400" dirty="0"/>
              <a:t>Feux tricolores sonorisés</a:t>
            </a:r>
          </a:p>
        </p:txBody>
      </p:sp>
      <p:pic>
        <p:nvPicPr>
          <p:cNvPr id="44036" name="Imag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 y="5664200"/>
            <a:ext cx="2554288"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84925" y="4464050"/>
            <a:ext cx="2468563"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re 1"/>
          <p:cNvSpPr>
            <a:spLocks/>
          </p:cNvSpPr>
          <p:nvPr/>
        </p:nvSpPr>
        <p:spPr bwMode="auto">
          <a:xfrm>
            <a:off x="214313" y="1552575"/>
            <a:ext cx="9456737" cy="74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a:spcBef>
                <a:spcPct val="0"/>
              </a:spcBef>
            </a:pPr>
            <a:r>
              <a:rPr lang="fr-FR" altLang="fr-FR" sz="3400"/>
              <a:t>Rue Chevalier de la barre – rue Jean Jaurès</a:t>
            </a:r>
          </a:p>
        </p:txBody>
      </p:sp>
      <p:pic>
        <p:nvPicPr>
          <p:cNvPr id="44039" name="Picture 12"/>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40"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l="1965" t="38324" r="73863" b="14027"/>
          <a:stretch>
            <a:fillRect/>
          </a:stretch>
        </p:blipFill>
        <p:spPr bwMode="auto">
          <a:xfrm>
            <a:off x="4972050" y="419100"/>
            <a:ext cx="1249363" cy="773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41" name="Text Box 14"/>
          <p:cNvSpPr txBox="1">
            <a:spLocks noChangeArrowheads="1"/>
          </p:cNvSpPr>
          <p:nvPr/>
        </p:nvSpPr>
        <p:spPr bwMode="auto">
          <a:xfrm>
            <a:off x="719138" y="3797300"/>
            <a:ext cx="10985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8" y="2155825"/>
            <a:ext cx="41084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71438" y="1431925"/>
            <a:ext cx="9491662" cy="1046163"/>
          </a:xfrm>
        </p:spPr>
        <p:txBody>
          <a:bodyPr/>
          <a:lstStyle/>
          <a:p>
            <a:pPr>
              <a:defRPr/>
            </a:pPr>
            <a:r>
              <a:rPr lang="fr-FR" altLang="fr-FR" sz="3000" smtClean="0"/>
              <a:t>Rue Chevalier de la barre – rue Jean Jaurès</a:t>
            </a:r>
          </a:p>
        </p:txBody>
      </p:sp>
      <p:pic>
        <p:nvPicPr>
          <p:cNvPr id="46084"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0538" y="4448175"/>
            <a:ext cx="6907212"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ZoneTexte 2"/>
          <p:cNvSpPr txBox="1">
            <a:spLocks noChangeArrowheads="1"/>
          </p:cNvSpPr>
          <p:nvPr/>
        </p:nvSpPr>
        <p:spPr bwMode="auto">
          <a:xfrm>
            <a:off x="3240088" y="7278688"/>
            <a:ext cx="6602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au droit de la rue Rigaud, vue en direction de la province</a:t>
            </a:r>
          </a:p>
        </p:txBody>
      </p:sp>
      <p:pic>
        <p:nvPicPr>
          <p:cNvPr id="46086" name="Picture 9"/>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l="1965" t="38324" r="73863" b="14027"/>
          <a:stretch>
            <a:fillRect/>
          </a:stretch>
        </p:blipFill>
        <p:spPr bwMode="auto">
          <a:xfrm>
            <a:off x="4972050" y="419100"/>
            <a:ext cx="1249363" cy="7731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8" name="Text Box 11"/>
          <p:cNvSpPr txBox="1">
            <a:spLocks noChangeArrowheads="1"/>
          </p:cNvSpPr>
          <p:nvPr/>
        </p:nvSpPr>
        <p:spPr bwMode="auto">
          <a:xfrm>
            <a:off x="8745538" y="4340225"/>
            <a:ext cx="10985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
        <p:nvSpPr>
          <p:cNvPr id="46089" name="Text Box 12"/>
          <p:cNvSpPr txBox="1">
            <a:spLocks noChangeArrowheads="1"/>
          </p:cNvSpPr>
          <p:nvPr/>
        </p:nvSpPr>
        <p:spPr bwMode="auto">
          <a:xfrm>
            <a:off x="3643313" y="2347913"/>
            <a:ext cx="13144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14122" t="34999" r="7339" b="38190"/>
          <a:stretch>
            <a:fillRect/>
          </a:stretch>
        </p:blipFill>
        <p:spPr bwMode="auto">
          <a:xfrm>
            <a:off x="0" y="3235325"/>
            <a:ext cx="9620250"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idx="4294967295"/>
          </p:nvPr>
        </p:nvSpPr>
        <p:spPr>
          <a:xfrm>
            <a:off x="465138" y="1763713"/>
            <a:ext cx="9163050" cy="477837"/>
          </a:xfrm>
        </p:spPr>
        <p:txBody>
          <a:bodyPr/>
          <a:lstStyle/>
          <a:p>
            <a:pPr>
              <a:defRPr/>
            </a:pPr>
            <a:r>
              <a:rPr lang="fr-FR" altLang="fr-FR" sz="3000" smtClean="0"/>
              <a:t>Rue Jean Jaurès – rue Anizan Cavillon</a:t>
            </a:r>
          </a:p>
        </p:txBody>
      </p:sp>
      <p:pic>
        <p:nvPicPr>
          <p:cNvPr id="48132" name="Picture 5"/>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Text Box 7"/>
          <p:cNvSpPr txBox="1">
            <a:spLocks noChangeArrowheads="1"/>
          </p:cNvSpPr>
          <p:nvPr/>
        </p:nvSpPr>
        <p:spPr bwMode="auto">
          <a:xfrm>
            <a:off x="384175" y="5189538"/>
            <a:ext cx="13144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465138" y="1763713"/>
            <a:ext cx="9163050" cy="477837"/>
          </a:xfrm>
        </p:spPr>
        <p:txBody>
          <a:bodyPr/>
          <a:lstStyle/>
          <a:p>
            <a:pPr>
              <a:defRPr/>
            </a:pPr>
            <a:r>
              <a:rPr lang="fr-FR" altLang="fr-FR" sz="3000" smtClean="0"/>
              <a:t>Rue Jean Jaurès – rue Anizan Cavillon</a:t>
            </a:r>
          </a:p>
        </p:txBody>
      </p:sp>
      <p:pic>
        <p:nvPicPr>
          <p:cNvPr id="50179" name="Imag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2416175"/>
            <a:ext cx="10067925"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5"/>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2" name="Text Box 13"/>
          <p:cNvSpPr txBox="1">
            <a:spLocks noChangeArrowheads="1"/>
          </p:cNvSpPr>
          <p:nvPr/>
        </p:nvSpPr>
        <p:spPr bwMode="auto">
          <a:xfrm>
            <a:off x="384175" y="4330700"/>
            <a:ext cx="10985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pic>
        <p:nvPicPr>
          <p:cNvPr id="50183"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1088" y="5086350"/>
            <a:ext cx="2463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 Box 11"/>
          <p:cNvSpPr txBox="1">
            <a:spLocks noChangeArrowheads="1"/>
          </p:cNvSpPr>
          <p:nvPr/>
        </p:nvSpPr>
        <p:spPr bwMode="auto">
          <a:xfrm>
            <a:off x="3943350" y="7051675"/>
            <a:ext cx="3148013" cy="30638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b="1"/>
              <a:t>Exemple revêtement piste cyclable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ag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2288" y="3708400"/>
            <a:ext cx="8288337"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113" y="1419225"/>
            <a:ext cx="3706812"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400050" y="1306513"/>
            <a:ext cx="9163050" cy="477837"/>
          </a:xfrm>
          <a:solidFill>
            <a:schemeClr val="bg1"/>
          </a:solidFill>
        </p:spPr>
        <p:txBody>
          <a:bodyPr/>
          <a:lstStyle/>
          <a:p>
            <a:pPr>
              <a:defRPr/>
            </a:pPr>
            <a:r>
              <a:rPr lang="fr-FR" altLang="fr-FR" sz="3000" smtClean="0"/>
              <a:t>Rue Jean Jaurès – rue Anizan Cavillon</a:t>
            </a:r>
          </a:p>
        </p:txBody>
      </p:sp>
      <p:pic>
        <p:nvPicPr>
          <p:cNvPr id="52229" name="Picture 8"/>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1" name="Text Box 10"/>
          <p:cNvSpPr txBox="1">
            <a:spLocks noChangeArrowheads="1"/>
          </p:cNvSpPr>
          <p:nvPr/>
        </p:nvSpPr>
        <p:spPr bwMode="auto">
          <a:xfrm>
            <a:off x="8729663" y="4071938"/>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
        <p:nvSpPr>
          <p:cNvPr id="52232" name="Text Box 11"/>
          <p:cNvSpPr txBox="1">
            <a:spLocks noChangeArrowheads="1"/>
          </p:cNvSpPr>
          <p:nvPr/>
        </p:nvSpPr>
        <p:spPr bwMode="auto">
          <a:xfrm>
            <a:off x="106363" y="3735388"/>
            <a:ext cx="13144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
        <p:nvSpPr>
          <p:cNvPr id="52233" name="Rectangle 8"/>
          <p:cNvSpPr>
            <a:spLocks noChangeArrowheads="1"/>
          </p:cNvSpPr>
          <p:nvPr/>
        </p:nvSpPr>
        <p:spPr bwMode="auto">
          <a:xfrm>
            <a:off x="3859213" y="7000875"/>
            <a:ext cx="439737" cy="246063"/>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52234" name="Rectangle 9"/>
          <p:cNvSpPr>
            <a:spLocks noChangeArrowheads="1"/>
          </p:cNvSpPr>
          <p:nvPr/>
        </p:nvSpPr>
        <p:spPr bwMode="auto">
          <a:xfrm>
            <a:off x="8118475" y="6986588"/>
            <a:ext cx="534988" cy="246062"/>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52235" name="Rectangle 10"/>
          <p:cNvSpPr>
            <a:spLocks noChangeArrowheads="1"/>
          </p:cNvSpPr>
          <p:nvPr/>
        </p:nvSpPr>
        <p:spPr bwMode="auto">
          <a:xfrm>
            <a:off x="1924050" y="7000875"/>
            <a:ext cx="1065213" cy="246063"/>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52236" name="Rectangle 12"/>
          <p:cNvSpPr>
            <a:spLocks noChangeArrowheads="1"/>
          </p:cNvSpPr>
          <p:nvPr/>
        </p:nvSpPr>
        <p:spPr bwMode="auto">
          <a:xfrm>
            <a:off x="9164638" y="7000875"/>
            <a:ext cx="804862" cy="246063"/>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400050" y="1535113"/>
            <a:ext cx="9163050" cy="477837"/>
          </a:xfrm>
        </p:spPr>
        <p:txBody>
          <a:bodyPr/>
          <a:lstStyle/>
          <a:p>
            <a:pPr>
              <a:defRPr/>
            </a:pPr>
            <a:r>
              <a:rPr lang="fr-FR" altLang="fr-FR" sz="3000" smtClean="0"/>
              <a:t>Rue Jean Jaurès – rue Anizan Cavillon</a:t>
            </a:r>
          </a:p>
        </p:txBody>
      </p:sp>
      <p:pic>
        <p:nvPicPr>
          <p:cNvPr id="54275"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627313"/>
            <a:ext cx="966152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ZoneTexte 12"/>
          <p:cNvSpPr txBox="1">
            <a:spLocks noChangeArrowheads="1"/>
          </p:cNvSpPr>
          <p:nvPr/>
        </p:nvSpPr>
        <p:spPr bwMode="auto">
          <a:xfrm>
            <a:off x="400050" y="6916738"/>
            <a:ext cx="8024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1 au droit de l’accès au marché, vue en direction de l’hôtel de ville</a:t>
            </a:r>
          </a:p>
        </p:txBody>
      </p:sp>
      <p:pic>
        <p:nvPicPr>
          <p:cNvPr id="54277" name="Picture 6"/>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9" name="Text Box 8"/>
          <p:cNvSpPr txBox="1">
            <a:spLocks noChangeArrowheads="1"/>
          </p:cNvSpPr>
          <p:nvPr/>
        </p:nvSpPr>
        <p:spPr bwMode="auto">
          <a:xfrm>
            <a:off x="8628063" y="2767013"/>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400050" y="1535113"/>
            <a:ext cx="9163050" cy="477837"/>
          </a:xfrm>
        </p:spPr>
        <p:txBody>
          <a:bodyPr/>
          <a:lstStyle/>
          <a:p>
            <a:pPr>
              <a:defRPr/>
            </a:pPr>
            <a:r>
              <a:rPr lang="fr-FR" altLang="fr-FR" sz="3000" smtClean="0"/>
              <a:t>Rue Jean Jaurès – rue Anizan Cavillon</a:t>
            </a:r>
          </a:p>
        </p:txBody>
      </p:sp>
      <p:pic>
        <p:nvPicPr>
          <p:cNvPr id="56323"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2627313"/>
            <a:ext cx="966152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ZoneTexte 12"/>
          <p:cNvSpPr txBox="1">
            <a:spLocks noChangeArrowheads="1"/>
          </p:cNvSpPr>
          <p:nvPr/>
        </p:nvSpPr>
        <p:spPr bwMode="auto">
          <a:xfrm>
            <a:off x="400050" y="6916738"/>
            <a:ext cx="8024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1 au droit de l’accès au marché, vue en direction de l’hôtel de ville</a:t>
            </a:r>
          </a:p>
          <a:p>
            <a:r>
              <a:rPr lang="fr-FR" altLang="fr-FR" sz="1400"/>
              <a:t>=&gt; Option aménagement paysager</a:t>
            </a:r>
          </a:p>
        </p:txBody>
      </p:sp>
      <p:sp>
        <p:nvSpPr>
          <p:cNvPr id="7" name="Nuage 6"/>
          <p:cNvSpPr/>
          <p:nvPr/>
        </p:nvSpPr>
        <p:spPr bwMode="auto">
          <a:xfrm>
            <a:off x="4945063" y="4078288"/>
            <a:ext cx="4403725" cy="2370137"/>
          </a:xfrm>
          <a:prstGeom prst="cloud">
            <a:avLst/>
          </a:prstGeom>
          <a:noFill/>
          <a:ln w="222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pic>
        <p:nvPicPr>
          <p:cNvPr id="56326" name="Picture 7"/>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8" name="Text Box 9"/>
          <p:cNvSpPr txBox="1">
            <a:spLocks noChangeArrowheads="1"/>
          </p:cNvSpPr>
          <p:nvPr/>
        </p:nvSpPr>
        <p:spPr bwMode="auto">
          <a:xfrm>
            <a:off x="8628063" y="2767013"/>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400050" y="1535113"/>
            <a:ext cx="9163050" cy="477837"/>
          </a:xfrm>
        </p:spPr>
        <p:txBody>
          <a:bodyPr/>
          <a:lstStyle/>
          <a:p>
            <a:pPr>
              <a:defRPr/>
            </a:pPr>
            <a:r>
              <a:rPr lang="fr-FR" altLang="fr-FR" sz="3000" smtClean="0"/>
              <a:t>Rue Jean Jaurès – rue Anizan Cavillon</a:t>
            </a:r>
          </a:p>
        </p:txBody>
      </p:sp>
      <p:sp>
        <p:nvSpPr>
          <p:cNvPr id="58371" name="ZoneTexte 12"/>
          <p:cNvSpPr txBox="1">
            <a:spLocks noChangeArrowheads="1"/>
          </p:cNvSpPr>
          <p:nvPr/>
        </p:nvSpPr>
        <p:spPr bwMode="auto">
          <a:xfrm>
            <a:off x="400050" y="6916738"/>
            <a:ext cx="8024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2 au droit de l’accès au marché, vue en direction de l’hôtel de ville</a:t>
            </a:r>
          </a:p>
          <a:p>
            <a:r>
              <a:rPr lang="fr-FR" altLang="fr-FR" sz="1400"/>
              <a:t>=&gt; Option stationnement et borne de réparation vélo </a:t>
            </a:r>
          </a:p>
        </p:txBody>
      </p:sp>
      <p:pic>
        <p:nvPicPr>
          <p:cNvPr id="5837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593975"/>
            <a:ext cx="99139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uage 5"/>
          <p:cNvSpPr/>
          <p:nvPr/>
        </p:nvSpPr>
        <p:spPr bwMode="auto">
          <a:xfrm>
            <a:off x="4413250" y="4354513"/>
            <a:ext cx="4402138" cy="2370137"/>
          </a:xfrm>
          <a:prstGeom prst="cloud">
            <a:avLst/>
          </a:prstGeom>
          <a:noFill/>
          <a:ln w="222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pic>
        <p:nvPicPr>
          <p:cNvPr id="58374" name="Picture 7"/>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6" name="Text Box 9"/>
          <p:cNvSpPr txBox="1">
            <a:spLocks noChangeArrowheads="1"/>
          </p:cNvSpPr>
          <p:nvPr/>
        </p:nvSpPr>
        <p:spPr bwMode="auto">
          <a:xfrm>
            <a:off x="8628063" y="2767013"/>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400050" y="1535113"/>
            <a:ext cx="9163050" cy="477837"/>
          </a:xfrm>
        </p:spPr>
        <p:txBody>
          <a:bodyPr/>
          <a:lstStyle/>
          <a:p>
            <a:pPr>
              <a:defRPr/>
            </a:pPr>
            <a:r>
              <a:rPr lang="fr-FR" altLang="fr-FR" sz="3000" smtClean="0"/>
              <a:t>Rue Jean Jaurès – rue Anizan Cavillon</a:t>
            </a:r>
          </a:p>
        </p:txBody>
      </p:sp>
      <p:sp>
        <p:nvSpPr>
          <p:cNvPr id="60419" name="ZoneTexte 12"/>
          <p:cNvSpPr txBox="1">
            <a:spLocks noChangeArrowheads="1"/>
          </p:cNvSpPr>
          <p:nvPr/>
        </p:nvSpPr>
        <p:spPr bwMode="auto">
          <a:xfrm>
            <a:off x="400050" y="6916738"/>
            <a:ext cx="8024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3 au droit de l’accès au marché, vue en direction de l’hôtel de ville</a:t>
            </a:r>
          </a:p>
          <a:p>
            <a:r>
              <a:rPr lang="fr-FR" altLang="fr-FR" sz="1400"/>
              <a:t>=&gt; Option espace de repos et boite à livre</a:t>
            </a:r>
          </a:p>
        </p:txBody>
      </p:sp>
      <p:pic>
        <p:nvPicPr>
          <p:cNvPr id="6042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138" y="2424113"/>
            <a:ext cx="98298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uage 5"/>
          <p:cNvSpPr/>
          <p:nvPr/>
        </p:nvSpPr>
        <p:spPr bwMode="auto">
          <a:xfrm>
            <a:off x="4413250" y="4149725"/>
            <a:ext cx="4402138" cy="2370138"/>
          </a:xfrm>
          <a:prstGeom prst="cloud">
            <a:avLst/>
          </a:prstGeom>
          <a:noFill/>
          <a:ln w="222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pic>
        <p:nvPicPr>
          <p:cNvPr id="60422" name="Picture 7"/>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24693" t="38324" r="57033" b="13147"/>
          <a:stretch>
            <a:fillRect/>
          </a:stretch>
        </p:blipFill>
        <p:spPr bwMode="auto">
          <a:xfrm>
            <a:off x="6146800" y="419100"/>
            <a:ext cx="944563" cy="787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4" name="Text Box 9"/>
          <p:cNvSpPr txBox="1">
            <a:spLocks noChangeArrowheads="1"/>
          </p:cNvSpPr>
          <p:nvPr/>
        </p:nvSpPr>
        <p:spPr bwMode="auto">
          <a:xfrm>
            <a:off x="8628063" y="2767013"/>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l="43871" t="-941" r="22040" b="16522"/>
          <a:stretch>
            <a:fillRect/>
          </a:stretch>
        </p:blipFill>
        <p:spPr bwMode="auto">
          <a:xfrm rot="5400000">
            <a:off x="3817937" y="-1314449"/>
            <a:ext cx="2335213" cy="911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idx="4294967295"/>
          </p:nvPr>
        </p:nvSpPr>
        <p:spPr>
          <a:xfrm>
            <a:off x="244475" y="1414463"/>
            <a:ext cx="9474200" cy="684212"/>
          </a:xfrm>
        </p:spPr>
        <p:txBody>
          <a:bodyPr/>
          <a:lstStyle/>
          <a:p>
            <a:pPr>
              <a:defRPr/>
            </a:pPr>
            <a:r>
              <a:rPr lang="fr-FR" altLang="fr-FR" sz="3400" smtClean="0"/>
              <a:t>Rue Anizan Cavillon – Place du 11 novembre</a:t>
            </a:r>
          </a:p>
        </p:txBody>
      </p:sp>
      <p:pic>
        <p:nvPicPr>
          <p:cNvPr id="62468" name="Picture 8"/>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41002" t="38324" r="44102" b="17647"/>
          <a:stretch>
            <a:fillRect/>
          </a:stretch>
        </p:blipFill>
        <p:spPr bwMode="auto">
          <a:xfrm>
            <a:off x="6989763" y="419100"/>
            <a:ext cx="769937" cy="714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70" name="Text Box 10"/>
          <p:cNvSpPr txBox="1">
            <a:spLocks noChangeArrowheads="1"/>
          </p:cNvSpPr>
          <p:nvPr/>
        </p:nvSpPr>
        <p:spPr bwMode="auto">
          <a:xfrm>
            <a:off x="8018463" y="3971925"/>
            <a:ext cx="13144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a:xfrm>
            <a:off x="304800" y="1954213"/>
            <a:ext cx="5249863" cy="5451475"/>
          </a:xfrm>
        </p:spPr>
        <p:txBody>
          <a:bodyPr rtlCol="0">
            <a:normAutofit lnSpcReduction="10000"/>
          </a:bodyPr>
          <a:lstStyle/>
          <a:p>
            <a:pPr marL="457200" lvl="2" indent="-457200" algn="l" fontAlgn="auto">
              <a:spcBef>
                <a:spcPts val="1425"/>
              </a:spcBef>
              <a:spcAft>
                <a:spcPts val="0"/>
              </a:spcAft>
              <a:buClr>
                <a:srgbClr val="B1C903"/>
              </a:buClr>
              <a:buFont typeface="Arial" panose="020B0604020202020204" pitchFamily="34" charset="0"/>
              <a:buChar char="•"/>
              <a:defRPr/>
            </a:pPr>
            <a:endParaRPr lang="fr-FR" sz="1800" dirty="0" smtClean="0"/>
          </a:p>
          <a:p>
            <a:pPr marL="457200" lvl="2" indent="-457200" algn="l" fontAlgn="auto">
              <a:spcBef>
                <a:spcPts val="1425"/>
              </a:spcBef>
              <a:spcAft>
                <a:spcPts val="0"/>
              </a:spcAft>
              <a:buClr>
                <a:srgbClr val="B1C903"/>
              </a:buClr>
              <a:buFont typeface="Arial" panose="020B0604020202020204" pitchFamily="34" charset="0"/>
              <a:buChar char="•"/>
              <a:defRPr/>
            </a:pPr>
            <a:r>
              <a:rPr lang="fr-FR" sz="1800" dirty="0" smtClean="0"/>
              <a:t>Le </a:t>
            </a:r>
            <a:r>
              <a:rPr lang="fr-FR" sz="1800" dirty="0"/>
              <a:t>dépliant </a:t>
            </a:r>
            <a:r>
              <a:rPr lang="fr-FR" sz="1800" dirty="0" smtClean="0"/>
              <a:t>distribué </a:t>
            </a:r>
            <a:r>
              <a:rPr lang="fr-FR" sz="1800" dirty="0"/>
              <a:t>dans toutes les boites à</a:t>
            </a:r>
            <a:r>
              <a:rPr lang="fr-FR" sz="1800" dirty="0" smtClean="0"/>
              <a:t> lettre</a:t>
            </a:r>
          </a:p>
          <a:p>
            <a:pPr marL="457200" lvl="2" indent="-457200" algn="l" fontAlgn="auto">
              <a:spcBef>
                <a:spcPts val="1425"/>
              </a:spcBef>
              <a:spcAft>
                <a:spcPts val="0"/>
              </a:spcAft>
              <a:buClr>
                <a:srgbClr val="B1C903"/>
              </a:buClr>
              <a:buFont typeface="Arial" panose="020B0604020202020204" pitchFamily="34" charset="0"/>
              <a:buChar char="•"/>
              <a:defRPr/>
            </a:pPr>
            <a:r>
              <a:rPr lang="fr-FR" sz="1800" dirty="0" smtClean="0"/>
              <a:t>Des panneaux d’exposition en mairie</a:t>
            </a:r>
            <a:endParaRPr lang="fr-FR" sz="1800" dirty="0"/>
          </a:p>
          <a:p>
            <a:pPr marL="457200" indent="-457200" algn="l" fontAlgn="auto">
              <a:spcAft>
                <a:spcPts val="0"/>
              </a:spcAft>
              <a:buClr>
                <a:srgbClr val="B1C903"/>
              </a:buClr>
              <a:buFont typeface="Arial" panose="020B0604020202020204" pitchFamily="34" charset="0"/>
              <a:buChar char="•"/>
              <a:defRPr/>
            </a:pPr>
            <a:r>
              <a:rPr lang="fr-FR" sz="1800" dirty="0" smtClean="0"/>
              <a:t>Une page internet dédiée au projet </a:t>
            </a:r>
            <a:r>
              <a:rPr lang="fr-FR" sz="1800" b="1" dirty="0" smtClean="0">
                <a:solidFill>
                  <a:srgbClr val="99CC00"/>
                </a:solidFill>
              </a:rPr>
              <a:t>https</a:t>
            </a:r>
            <a:r>
              <a:rPr lang="fr-FR" sz="1800" b="1" dirty="0">
                <a:solidFill>
                  <a:srgbClr val="99CC00"/>
                </a:solidFill>
              </a:rPr>
              <a:t>://</a:t>
            </a:r>
            <a:r>
              <a:rPr lang="fr-FR" sz="1800" b="1" dirty="0" smtClean="0">
                <a:solidFill>
                  <a:srgbClr val="99CC00"/>
                </a:solidFill>
              </a:rPr>
              <a:t>seinesaintdenis.fr/ecologie-et-amenagement/amenagement/RD932</a:t>
            </a:r>
            <a:r>
              <a:rPr lang="fr-FR" sz="1800" dirty="0" smtClean="0"/>
              <a:t> pour y retrouver :</a:t>
            </a:r>
          </a:p>
          <a:p>
            <a:pPr marL="1200150" lvl="2" indent="-285750" algn="l" fontAlgn="auto">
              <a:spcAft>
                <a:spcPts val="0"/>
              </a:spcAft>
              <a:buClr>
                <a:srgbClr val="B1C903"/>
              </a:buClr>
              <a:buFontTx/>
              <a:buChar char="-"/>
              <a:defRPr/>
            </a:pPr>
            <a:r>
              <a:rPr lang="fr-FR" sz="1800" dirty="0" smtClean="0"/>
              <a:t>Les </a:t>
            </a:r>
            <a:r>
              <a:rPr lang="fr-FR" sz="1800" dirty="0"/>
              <a:t>éléments principaux de description du projet,</a:t>
            </a:r>
          </a:p>
          <a:p>
            <a:pPr marL="1200150" lvl="2" indent="-285750" algn="l" fontAlgn="auto">
              <a:spcAft>
                <a:spcPts val="0"/>
              </a:spcAft>
              <a:buClr>
                <a:srgbClr val="B1C903"/>
              </a:buClr>
              <a:buFontTx/>
              <a:buChar char="-"/>
              <a:defRPr/>
            </a:pPr>
            <a:r>
              <a:rPr lang="fr-FR" sz="1800" dirty="0"/>
              <a:t>La présentation de ce soir</a:t>
            </a:r>
            <a:r>
              <a:rPr lang="fr-FR" sz="1800" dirty="0" smtClean="0"/>
              <a:t>,</a:t>
            </a:r>
          </a:p>
          <a:p>
            <a:pPr marL="1200150" lvl="2" indent="-285750" algn="l" fontAlgn="auto">
              <a:spcAft>
                <a:spcPts val="0"/>
              </a:spcAft>
              <a:buClr>
                <a:srgbClr val="B1C903"/>
              </a:buClr>
              <a:buFontTx/>
              <a:buChar char="-"/>
              <a:defRPr/>
            </a:pPr>
            <a:endParaRPr lang="fr-FR" sz="1800" dirty="0"/>
          </a:p>
          <a:p>
            <a:pPr marL="457200" indent="-457200" algn="l" fontAlgn="auto">
              <a:spcAft>
                <a:spcPts val="0"/>
              </a:spcAft>
              <a:buClr>
                <a:srgbClr val="B1C903"/>
              </a:buClr>
              <a:buFont typeface="Arial" panose="020B0604020202020204" pitchFamily="34" charset="0"/>
              <a:buChar char="•"/>
              <a:defRPr/>
            </a:pPr>
            <a:r>
              <a:rPr lang="fr-FR" sz="1800" dirty="0" smtClean="0"/>
              <a:t>Pour vous exprimer : </a:t>
            </a:r>
          </a:p>
          <a:p>
            <a:pPr algn="l" fontAlgn="auto">
              <a:spcAft>
                <a:spcPts val="0"/>
              </a:spcAft>
              <a:buClr>
                <a:srgbClr val="B1C903"/>
              </a:buClr>
              <a:defRPr/>
            </a:pPr>
            <a:r>
              <a:rPr lang="fr-FR" sz="1800" dirty="0" smtClean="0"/>
              <a:t>Un </a:t>
            </a:r>
            <a:r>
              <a:rPr lang="fr-FR" sz="1800" dirty="0"/>
              <a:t>recueil des avis écrits </a:t>
            </a:r>
            <a:r>
              <a:rPr lang="fr-FR" sz="1800" dirty="0" smtClean="0"/>
              <a:t>et des questions sur </a:t>
            </a:r>
            <a:r>
              <a:rPr lang="fr-FR" sz="1800" dirty="0"/>
              <a:t>le site internet </a:t>
            </a:r>
            <a:r>
              <a:rPr lang="fr-FR" sz="1800" b="1" dirty="0" smtClean="0">
                <a:solidFill>
                  <a:srgbClr val="99CC00"/>
                </a:solidFill>
              </a:rPr>
              <a:t>jusqu’au </a:t>
            </a:r>
            <a:r>
              <a:rPr lang="fr-FR" sz="2000" b="1" u="sng" dirty="0" smtClean="0">
                <a:solidFill>
                  <a:srgbClr val="99CC00"/>
                </a:solidFill>
              </a:rPr>
              <a:t>22 octobre 2021</a:t>
            </a:r>
            <a:r>
              <a:rPr lang="fr-FR" sz="2000" b="1" dirty="0" smtClean="0"/>
              <a:t>,</a:t>
            </a:r>
            <a:endParaRPr lang="fr-FR" sz="1800" dirty="0" smtClean="0"/>
          </a:p>
          <a:p>
            <a:pPr marL="1200150" lvl="2" indent="-285750" algn="l" fontAlgn="auto">
              <a:spcAft>
                <a:spcPts val="0"/>
              </a:spcAft>
              <a:buClr>
                <a:srgbClr val="B1C903"/>
              </a:buClr>
              <a:buFontTx/>
              <a:buChar char="-"/>
              <a:defRPr/>
            </a:pPr>
            <a:r>
              <a:rPr lang="fr-FR" sz="1800" dirty="0"/>
              <a:t>Un bilan des avis rendu public en fin d’année</a:t>
            </a:r>
          </a:p>
          <a:p>
            <a:pPr marL="285750" indent="-285750" algn="l" fontAlgn="auto">
              <a:spcAft>
                <a:spcPts val="0"/>
              </a:spcAft>
              <a:buClr>
                <a:srgbClr val="B1C903"/>
              </a:buClr>
              <a:buFontTx/>
              <a:buChar char="-"/>
              <a:defRPr/>
            </a:pPr>
            <a:endParaRPr lang="fr-FR" sz="1800" b="1" dirty="0"/>
          </a:p>
          <a:p>
            <a:pPr marL="457200" indent="-457200" algn="l" fontAlgn="auto">
              <a:spcAft>
                <a:spcPts val="0"/>
              </a:spcAft>
              <a:buClr>
                <a:srgbClr val="B1C903"/>
              </a:buClr>
              <a:buFont typeface="Arial" panose="020B0604020202020204" pitchFamily="34" charset="0"/>
              <a:buChar char="•"/>
              <a:defRPr/>
            </a:pPr>
            <a:endParaRPr lang="fr-FR" sz="1800" dirty="0"/>
          </a:p>
          <a:p>
            <a:pPr marL="457200" indent="-457200" algn="l" fontAlgn="auto">
              <a:spcAft>
                <a:spcPts val="0"/>
              </a:spcAft>
              <a:buClr>
                <a:srgbClr val="B1C903"/>
              </a:buClr>
              <a:buFont typeface="Arial" panose="020B0604020202020204" pitchFamily="34" charset="0"/>
              <a:buChar char="•"/>
              <a:defRPr/>
            </a:pPr>
            <a:endParaRPr lang="fr-FR" sz="1800" dirty="0"/>
          </a:p>
          <a:p>
            <a:pPr marL="285750" indent="-285750" algn="l" fontAlgn="auto">
              <a:spcAft>
                <a:spcPts val="0"/>
              </a:spcAft>
              <a:buClr>
                <a:srgbClr val="B1C903"/>
              </a:buClr>
              <a:buFontTx/>
              <a:buChar char="-"/>
              <a:defRPr/>
            </a:pPr>
            <a:endParaRPr lang="fr-FR" sz="1800" dirty="0" smtClean="0"/>
          </a:p>
          <a:p>
            <a:pPr marL="285750" indent="-285750" algn="l" fontAlgn="auto">
              <a:spcAft>
                <a:spcPts val="0"/>
              </a:spcAft>
              <a:buClr>
                <a:srgbClr val="B1C903"/>
              </a:buClr>
              <a:buFontTx/>
              <a:buChar char="-"/>
              <a:defRPr/>
            </a:pPr>
            <a:endParaRPr lang="fr-FR" sz="1800" dirty="0" smtClean="0"/>
          </a:p>
        </p:txBody>
      </p:sp>
      <p:sp>
        <p:nvSpPr>
          <p:cNvPr id="9219" name="Espace réservé du numéro de diapositive 3"/>
          <p:cNvSpPr>
            <a:spLocks noGrp="1"/>
          </p:cNvSpPr>
          <p:nvPr>
            <p:ph type="sldNum" sz="quarter" idx="12"/>
          </p:nvPr>
        </p:nvSpPr>
        <p:spPr>
          <a:noFill/>
        </p:spPr>
        <p:txBody>
          <a:bodyPr/>
          <a:lstStyle>
            <a:lvl1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9pPr>
          </a:lstStyle>
          <a:p>
            <a:fld id="{0B105526-B644-4F57-801E-AE5B8F4C9DE4}" type="slidenum">
              <a:rPr lang="fr-FR" altLang="fr-FR" smtClean="0">
                <a:solidFill>
                  <a:srgbClr val="000000"/>
                </a:solidFill>
                <a:latin typeface="Times New Roman" panose="02020603050405020304" pitchFamily="18" charset="0"/>
              </a:rPr>
              <a:pPr/>
              <a:t>3</a:t>
            </a:fld>
            <a:endParaRPr lang="fr-FR" altLang="fr-FR" smtClean="0">
              <a:solidFill>
                <a:srgbClr val="000000"/>
              </a:solidFill>
              <a:latin typeface="Times New Roman" panose="02020603050405020304" pitchFamily="18" charset="0"/>
            </a:endParaRPr>
          </a:p>
        </p:txBody>
      </p:sp>
      <p:sp>
        <p:nvSpPr>
          <p:cNvPr id="7" name="Titre 4"/>
          <p:cNvSpPr>
            <a:spLocks noGrp="1"/>
          </p:cNvSpPr>
          <p:nvPr>
            <p:ph type="ctrTitle"/>
          </p:nvPr>
        </p:nvSpPr>
        <p:spPr>
          <a:xfrm>
            <a:off x="469900" y="1246188"/>
            <a:ext cx="5084763" cy="869950"/>
          </a:xfrm>
        </p:spPr>
        <p:txBody>
          <a:bodyPr/>
          <a:lstStyle/>
          <a:p>
            <a:pPr fontAlgn="auto">
              <a:spcAft>
                <a:spcPts val="0"/>
              </a:spcAft>
              <a:buClr>
                <a:srgbClr val="B1C903"/>
              </a:buClr>
              <a:defRPr/>
            </a:pPr>
            <a:r>
              <a:rPr lang="fr-FR" sz="3000" dirty="0" smtClean="0"/>
              <a:t>Le dispositif d’information</a:t>
            </a:r>
          </a:p>
        </p:txBody>
      </p:sp>
      <p:pic>
        <p:nvPicPr>
          <p:cNvPr id="922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9763" y="1138238"/>
            <a:ext cx="4122737" cy="623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2098675"/>
            <a:ext cx="91471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244475" y="1414463"/>
            <a:ext cx="9474200" cy="684212"/>
          </a:xfrm>
        </p:spPr>
        <p:txBody>
          <a:bodyPr/>
          <a:lstStyle/>
          <a:p>
            <a:pPr>
              <a:defRPr/>
            </a:pPr>
            <a:r>
              <a:rPr lang="fr-FR" altLang="fr-FR" sz="3400" smtClean="0"/>
              <a:t>Rue Anizan Cavillon – Place du 11 novembre</a:t>
            </a:r>
          </a:p>
        </p:txBody>
      </p:sp>
      <p:sp>
        <p:nvSpPr>
          <p:cNvPr id="9" name="ZoneTexte 24"/>
          <p:cNvSpPr txBox="1">
            <a:spLocks noChangeArrowheads="1"/>
          </p:cNvSpPr>
          <p:nvPr/>
        </p:nvSpPr>
        <p:spPr bwMode="auto">
          <a:xfrm>
            <a:off x="244475" y="5734050"/>
            <a:ext cx="4579938" cy="739775"/>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defRPr/>
            </a:pPr>
            <a:r>
              <a:rPr lang="fr-FR" altLang="fr-FR" sz="1400" u="sng" dirty="0"/>
              <a:t>Zoom sur les plateaux </a:t>
            </a:r>
            <a:r>
              <a:rPr lang="fr-FR" altLang="fr-FR" sz="1400" u="sng" dirty="0" err="1"/>
              <a:t>traversants</a:t>
            </a:r>
            <a:r>
              <a:rPr lang="fr-FR" altLang="fr-FR" sz="1400" u="sng" dirty="0"/>
              <a:t> :</a:t>
            </a:r>
          </a:p>
          <a:p>
            <a:pPr>
              <a:defRPr/>
            </a:pPr>
            <a:r>
              <a:rPr lang="fr-FR" altLang="fr-FR" sz="1400" dirty="0"/>
              <a:t>Les traversées des rues sécantes se font au même niveau que le trottoir</a:t>
            </a:r>
          </a:p>
        </p:txBody>
      </p:sp>
      <p:pic>
        <p:nvPicPr>
          <p:cNvPr id="64517"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5100" y="4721225"/>
            <a:ext cx="41878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518" name="Connecteur droit avec flèche 6"/>
          <p:cNvCxnSpPr>
            <a:cxnSpLocks noChangeShapeType="1"/>
            <a:stCxn id="64517" idx="0"/>
          </p:cNvCxnSpPr>
          <p:nvPr/>
        </p:nvCxnSpPr>
        <p:spPr bwMode="auto">
          <a:xfrm flipH="1" flipV="1">
            <a:off x="5318125" y="3068638"/>
            <a:ext cx="2020888" cy="1652587"/>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4519" name="Picture 9"/>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l="41002" t="38324" r="44102" b="17647"/>
          <a:stretch>
            <a:fillRect/>
          </a:stretch>
        </p:blipFill>
        <p:spPr bwMode="auto">
          <a:xfrm>
            <a:off x="6989763" y="419100"/>
            <a:ext cx="769937" cy="71437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11"/>
          <p:cNvSpPr txBox="1">
            <a:spLocks noChangeArrowheads="1"/>
          </p:cNvSpPr>
          <p:nvPr/>
        </p:nvSpPr>
        <p:spPr bwMode="auto">
          <a:xfrm>
            <a:off x="8396288" y="4014788"/>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a:extLst>
              <a:ext uri="{28A0092B-C50C-407E-A947-70E740481C1C}">
                <a14:useLocalDpi xmlns:a14="http://schemas.microsoft.com/office/drawing/2010/main" val="0"/>
              </a:ext>
            </a:extLst>
          </a:blip>
          <a:srcRect l="9213" t="38326" r="11150" b="40643"/>
          <a:stretch>
            <a:fillRect/>
          </a:stretch>
        </p:blipFill>
        <p:spPr bwMode="auto">
          <a:xfrm>
            <a:off x="41275" y="2270125"/>
            <a:ext cx="10039350" cy="187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idx="4294967295"/>
          </p:nvPr>
        </p:nvSpPr>
        <p:spPr>
          <a:xfrm>
            <a:off x="317500" y="1274763"/>
            <a:ext cx="9472613" cy="684212"/>
          </a:xfrm>
          <a:solidFill>
            <a:schemeClr val="bg1"/>
          </a:solidFill>
        </p:spPr>
        <p:txBody>
          <a:bodyPr/>
          <a:lstStyle/>
          <a:p>
            <a:pPr>
              <a:defRPr/>
            </a:pPr>
            <a:r>
              <a:rPr lang="fr-FR" altLang="fr-FR" sz="3000" smtClean="0"/>
              <a:t>Pl. du 11 novembre – Av. du John Fitzgerald Kennedy</a:t>
            </a:r>
          </a:p>
        </p:txBody>
      </p:sp>
      <p:pic>
        <p:nvPicPr>
          <p:cNvPr id="66564" name="Picture 6"/>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54208" t="38324" r="27242" b="22049"/>
          <a:stretch>
            <a:fillRect/>
          </a:stretch>
        </p:blipFill>
        <p:spPr bwMode="auto">
          <a:xfrm>
            <a:off x="7672388" y="419100"/>
            <a:ext cx="958850" cy="6429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6" name="Text Box 8"/>
          <p:cNvSpPr txBox="1">
            <a:spLocks noChangeArrowheads="1"/>
          </p:cNvSpPr>
          <p:nvPr/>
        </p:nvSpPr>
        <p:spPr bwMode="auto">
          <a:xfrm>
            <a:off x="7800975" y="4016375"/>
            <a:ext cx="13144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2254250"/>
            <a:ext cx="999013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317500" y="1274763"/>
            <a:ext cx="9472613" cy="684212"/>
          </a:xfrm>
          <a:solidFill>
            <a:schemeClr val="bg1"/>
          </a:solidFill>
        </p:spPr>
        <p:txBody>
          <a:bodyPr/>
          <a:lstStyle/>
          <a:p>
            <a:pPr>
              <a:defRPr/>
            </a:pPr>
            <a:r>
              <a:rPr lang="fr-FR" altLang="fr-FR" sz="3000" smtClean="0"/>
              <a:t>Pl. du 11 novembre – Av. du John Fitzgerald Kennedy</a:t>
            </a:r>
          </a:p>
        </p:txBody>
      </p:sp>
      <p:pic>
        <p:nvPicPr>
          <p:cNvPr id="68612" name="Imag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6813" y="4237038"/>
            <a:ext cx="8080375"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l="54208" t="38324" r="27242" b="22049"/>
          <a:stretch>
            <a:fillRect/>
          </a:stretch>
        </p:blipFill>
        <p:spPr bwMode="auto">
          <a:xfrm>
            <a:off x="7672388" y="419100"/>
            <a:ext cx="958850" cy="6429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5" name="Text Box 10"/>
          <p:cNvSpPr txBox="1">
            <a:spLocks noChangeArrowheads="1"/>
          </p:cNvSpPr>
          <p:nvPr/>
        </p:nvSpPr>
        <p:spPr bwMode="auto">
          <a:xfrm>
            <a:off x="7756525" y="3740150"/>
            <a:ext cx="10985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
        <p:nvSpPr>
          <p:cNvPr id="68616" name="Rectangle 7"/>
          <p:cNvSpPr>
            <a:spLocks noChangeArrowheads="1"/>
          </p:cNvSpPr>
          <p:nvPr/>
        </p:nvSpPr>
        <p:spPr bwMode="auto">
          <a:xfrm>
            <a:off x="3556000" y="7104063"/>
            <a:ext cx="407988" cy="190500"/>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68617" name="Rectangle 8"/>
          <p:cNvSpPr>
            <a:spLocks noChangeArrowheads="1"/>
          </p:cNvSpPr>
          <p:nvPr/>
        </p:nvSpPr>
        <p:spPr bwMode="auto">
          <a:xfrm>
            <a:off x="7896225" y="7104063"/>
            <a:ext cx="455613" cy="190500"/>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68618" name="Rectangle 9"/>
          <p:cNvSpPr>
            <a:spLocks noChangeArrowheads="1"/>
          </p:cNvSpPr>
          <p:nvPr/>
        </p:nvSpPr>
        <p:spPr bwMode="auto">
          <a:xfrm>
            <a:off x="8351838" y="7104063"/>
            <a:ext cx="676275" cy="190500"/>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68619" name="Rectangle 10"/>
          <p:cNvSpPr>
            <a:spLocks noChangeArrowheads="1"/>
          </p:cNvSpPr>
          <p:nvPr/>
        </p:nvSpPr>
        <p:spPr bwMode="auto">
          <a:xfrm>
            <a:off x="2027238" y="7096125"/>
            <a:ext cx="982662" cy="192088"/>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4027488"/>
            <a:ext cx="7737475" cy="322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ZoneTexte 7"/>
          <p:cNvSpPr txBox="1">
            <a:spLocks noChangeArrowheads="1"/>
          </p:cNvSpPr>
          <p:nvPr/>
        </p:nvSpPr>
        <p:spPr bwMode="auto">
          <a:xfrm>
            <a:off x="2505075" y="7251700"/>
            <a:ext cx="8024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au sud de la place du 11 novembre, vue en direction du square Charles de Gaulle</a:t>
            </a:r>
          </a:p>
        </p:txBody>
      </p:sp>
      <p:pic>
        <p:nvPicPr>
          <p:cNvPr id="70660"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8" y="1741488"/>
            <a:ext cx="55038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54208" t="38324" r="27242" b="22049"/>
          <a:stretch>
            <a:fillRect/>
          </a:stretch>
        </p:blipFill>
        <p:spPr bwMode="auto">
          <a:xfrm>
            <a:off x="7672388" y="419100"/>
            <a:ext cx="958850" cy="6429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3" name="Titre 1"/>
          <p:cNvSpPr>
            <a:spLocks/>
          </p:cNvSpPr>
          <p:nvPr/>
        </p:nvSpPr>
        <p:spPr bwMode="auto">
          <a:xfrm>
            <a:off x="317500" y="1274763"/>
            <a:ext cx="9472613" cy="684212"/>
          </a:xfrm>
          <a:prstGeom prst="rect">
            <a:avLst/>
          </a:prstGeom>
          <a:solidFill>
            <a:schemeClr val="bg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a:spcBef>
                <a:spcPct val="0"/>
              </a:spcBef>
            </a:pPr>
            <a:r>
              <a:rPr lang="fr-FR" altLang="fr-FR" sz="3000"/>
              <a:t>Pl. du 11 novembre – Av. du John Fitzgerald Kennedy</a:t>
            </a:r>
          </a:p>
        </p:txBody>
      </p:sp>
      <p:sp>
        <p:nvSpPr>
          <p:cNvPr id="70664" name="Text Box 10"/>
          <p:cNvSpPr txBox="1">
            <a:spLocks noChangeArrowheads="1"/>
          </p:cNvSpPr>
          <p:nvPr/>
        </p:nvSpPr>
        <p:spPr bwMode="auto">
          <a:xfrm>
            <a:off x="8843963" y="4102100"/>
            <a:ext cx="10985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
        <p:nvSpPr>
          <p:cNvPr id="70665" name="Text Box 11"/>
          <p:cNvSpPr txBox="1">
            <a:spLocks noChangeArrowheads="1"/>
          </p:cNvSpPr>
          <p:nvPr/>
        </p:nvSpPr>
        <p:spPr bwMode="auto">
          <a:xfrm>
            <a:off x="4302125" y="3549650"/>
            <a:ext cx="13144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393825"/>
            <a:ext cx="4967288"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257175" y="533652"/>
            <a:ext cx="9472613" cy="836362"/>
          </a:xfrm>
          <a:solidFill>
            <a:schemeClr val="bg1"/>
          </a:solidFill>
        </p:spPr>
        <p:txBody>
          <a:bodyPr/>
          <a:lstStyle/>
          <a:p>
            <a:pPr>
              <a:defRPr/>
            </a:pPr>
            <a:r>
              <a:rPr lang="fr-FR" altLang="fr-FR" sz="3000" dirty="0" smtClean="0"/>
              <a:t>Les enjeux sur la place du 11 novembre</a:t>
            </a:r>
          </a:p>
        </p:txBody>
      </p:sp>
      <p:sp>
        <p:nvSpPr>
          <p:cNvPr id="72708" name="ZoneTexte 5"/>
          <p:cNvSpPr txBox="1">
            <a:spLocks noChangeArrowheads="1"/>
          </p:cNvSpPr>
          <p:nvPr/>
        </p:nvSpPr>
        <p:spPr bwMode="auto">
          <a:xfrm>
            <a:off x="5307013" y="1814513"/>
            <a:ext cx="47593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a:t>Engagement d’une réflexion conjointe Ville du Bourget – Département pour : </a:t>
            </a:r>
          </a:p>
          <a:p>
            <a:pPr lvl="1"/>
            <a:endParaRPr lang="fr-FR" altLang="fr-FR"/>
          </a:p>
          <a:p>
            <a:pPr lvl="1"/>
            <a:r>
              <a:rPr lang="fr-FR" altLang="fr-FR">
                <a:solidFill>
                  <a:srgbClr val="FFC000"/>
                </a:solidFill>
              </a:rPr>
              <a:t>- Créer une zone de rencontre en remplacement de la rue de contournement</a:t>
            </a:r>
          </a:p>
          <a:p>
            <a:pPr lvl="1">
              <a:buFontTx/>
              <a:buChar char="-"/>
            </a:pPr>
            <a:endParaRPr lang="fr-FR" altLang="fr-FR">
              <a:solidFill>
                <a:srgbClr val="FFC000"/>
              </a:solidFill>
            </a:endParaRPr>
          </a:p>
          <a:p>
            <a:pPr lvl="1">
              <a:buFontTx/>
              <a:buChar char="-"/>
            </a:pPr>
            <a:r>
              <a:rPr lang="fr-FR" altLang="fr-FR">
                <a:solidFill>
                  <a:srgbClr val="92D050"/>
                </a:solidFill>
              </a:rPr>
              <a:t>Mettre en valeur les pieds d’arbre par une végétalisation accrue</a:t>
            </a:r>
          </a:p>
          <a:p>
            <a:pPr lvl="1">
              <a:buFontTx/>
              <a:buChar char="-"/>
            </a:pPr>
            <a:endParaRPr lang="fr-FR" altLang="fr-FR">
              <a:solidFill>
                <a:srgbClr val="92D050"/>
              </a:solidFill>
            </a:endParaRPr>
          </a:p>
          <a:p>
            <a:pPr lvl="1">
              <a:buFontTx/>
              <a:buChar char="-"/>
            </a:pPr>
            <a:r>
              <a:rPr lang="fr-FR" altLang="fr-FR"/>
              <a:t>Renforcer les cheminements entre la place et le square</a:t>
            </a:r>
          </a:p>
          <a:p>
            <a:pPr lvl="1">
              <a:buFontTx/>
              <a:buChar char="-"/>
            </a:pPr>
            <a:endParaRPr lang="fr-FR" altLang="fr-FR"/>
          </a:p>
          <a:p>
            <a:pPr lvl="1">
              <a:buFontTx/>
              <a:buChar char="-"/>
            </a:pPr>
            <a:r>
              <a:rPr lang="fr-FR" altLang="fr-FR">
                <a:solidFill>
                  <a:srgbClr val="FF0000"/>
                </a:solidFill>
              </a:rPr>
              <a:t>Proposer des salons urbain, espace de repos et de convivialité</a:t>
            </a:r>
          </a:p>
          <a:p>
            <a:pPr lvl="1">
              <a:buFontTx/>
              <a:buChar char="-"/>
            </a:pPr>
            <a:endParaRPr lang="fr-FR" altLang="fr-FR">
              <a:solidFill>
                <a:srgbClr val="7030A0"/>
              </a:solidFill>
            </a:endParaRPr>
          </a:p>
          <a:p>
            <a:pPr lvl="1">
              <a:buFontTx/>
              <a:buChar char="-"/>
            </a:pPr>
            <a:r>
              <a:rPr lang="fr-FR" altLang="fr-FR">
                <a:solidFill>
                  <a:srgbClr val="0070C0"/>
                </a:solidFill>
              </a:rPr>
              <a:t>Mise en valeur du monument aux morts</a:t>
            </a:r>
          </a:p>
          <a:p>
            <a:pPr lvl="1">
              <a:buFontTx/>
              <a:buChar char="-"/>
            </a:pPr>
            <a:endParaRPr lang="fr-FR" altLang="fr-FR">
              <a:solidFill>
                <a:srgbClr val="0070C0"/>
              </a:solidFill>
            </a:endParaRPr>
          </a:p>
          <a:p>
            <a:pPr>
              <a:buFontTx/>
              <a:buChar char="-"/>
            </a:pPr>
            <a:endParaRPr lang="fr-FR" altLang="fr-FR"/>
          </a:p>
        </p:txBody>
      </p:sp>
      <p:sp>
        <p:nvSpPr>
          <p:cNvPr id="72709" name="Forme libre 8"/>
          <p:cNvSpPr>
            <a:spLocks/>
          </p:cNvSpPr>
          <p:nvPr/>
        </p:nvSpPr>
        <p:spPr bwMode="auto">
          <a:xfrm>
            <a:off x="625475" y="1468438"/>
            <a:ext cx="4356100" cy="5762625"/>
          </a:xfrm>
          <a:custGeom>
            <a:avLst/>
            <a:gdLst>
              <a:gd name="T0" fmla="*/ 4277110 w 4355432"/>
              <a:gd name="T1" fmla="*/ 901666 h 5763126"/>
              <a:gd name="T2" fmla="*/ 2867471 w 4355432"/>
              <a:gd name="T3" fmla="*/ 0 h 5763126"/>
              <a:gd name="T4" fmla="*/ 2132533 w 4355432"/>
              <a:gd name="T5" fmla="*/ 1322438 h 5763126"/>
              <a:gd name="T6" fmla="*/ 0 w 4355432"/>
              <a:gd name="T7" fmla="*/ 4989199 h 5763126"/>
              <a:gd name="T8" fmla="*/ 1277111 w 4355432"/>
              <a:gd name="T9" fmla="*/ 5758617 h 5763126"/>
              <a:gd name="T10" fmla="*/ 1554216 w 4355432"/>
              <a:gd name="T11" fmla="*/ 5397955 h 5763126"/>
              <a:gd name="T12" fmla="*/ 493979 w 4355432"/>
              <a:gd name="T13" fmla="*/ 4881001 h 5763126"/>
              <a:gd name="T14" fmla="*/ 457830 w 4355432"/>
              <a:gd name="T15" fmla="*/ 4832914 h 5763126"/>
              <a:gd name="T16" fmla="*/ 2590363 w 4355432"/>
              <a:gd name="T17" fmla="*/ 1286371 h 5763126"/>
              <a:gd name="T18" fmla="*/ 2771086 w 4355432"/>
              <a:gd name="T19" fmla="*/ 1069973 h 5763126"/>
              <a:gd name="T20" fmla="*/ 3036145 w 4355432"/>
              <a:gd name="T21" fmla="*/ 949747 h 5763126"/>
              <a:gd name="T22" fmla="*/ 3216869 w 4355432"/>
              <a:gd name="T23" fmla="*/ 949747 h 5763126"/>
              <a:gd name="T24" fmla="*/ 3457833 w 4355432"/>
              <a:gd name="T25" fmla="*/ 961770 h 5763126"/>
              <a:gd name="T26" fmla="*/ 3807230 w 4355432"/>
              <a:gd name="T27" fmla="*/ 1190193 h 5763126"/>
              <a:gd name="T28" fmla="*/ 4036146 w 4355432"/>
              <a:gd name="T29" fmla="*/ 1514791 h 5763126"/>
              <a:gd name="T30" fmla="*/ 4361448 w 4355432"/>
              <a:gd name="T31" fmla="*/ 889643 h 5763126"/>
              <a:gd name="T32" fmla="*/ 4277110 w 4355432"/>
              <a:gd name="T33" fmla="*/ 901666 h 57631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55432" h="5763126">
                <a:moveTo>
                  <a:pt x="4271211" y="902368"/>
                </a:moveTo>
                <a:lnTo>
                  <a:pt x="2863516" y="0"/>
                </a:lnTo>
                <a:lnTo>
                  <a:pt x="2129590" y="1323473"/>
                </a:lnTo>
                <a:lnTo>
                  <a:pt x="0" y="4993105"/>
                </a:lnTo>
                <a:lnTo>
                  <a:pt x="1275347" y="5763126"/>
                </a:lnTo>
                <a:lnTo>
                  <a:pt x="1552074" y="5402179"/>
                </a:lnTo>
                <a:lnTo>
                  <a:pt x="493295" y="4884821"/>
                </a:lnTo>
                <a:lnTo>
                  <a:pt x="457200" y="4836694"/>
                </a:lnTo>
                <a:lnTo>
                  <a:pt x="2586790" y="1287379"/>
                </a:lnTo>
                <a:lnTo>
                  <a:pt x="2767263" y="1070810"/>
                </a:lnTo>
                <a:lnTo>
                  <a:pt x="3031958" y="950494"/>
                </a:lnTo>
                <a:lnTo>
                  <a:pt x="3212432" y="950494"/>
                </a:lnTo>
                <a:lnTo>
                  <a:pt x="3453063" y="962526"/>
                </a:lnTo>
                <a:lnTo>
                  <a:pt x="3801979" y="1191126"/>
                </a:lnTo>
                <a:lnTo>
                  <a:pt x="4030579" y="1515979"/>
                </a:lnTo>
                <a:lnTo>
                  <a:pt x="4355432" y="890336"/>
                </a:lnTo>
                <a:lnTo>
                  <a:pt x="4271211" y="902368"/>
                </a:lnTo>
                <a:close/>
              </a:path>
            </a:pathLst>
          </a:custGeom>
          <a:solidFill>
            <a:srgbClr val="FFC000">
              <a:alpha val="39999"/>
            </a:srgbClr>
          </a:solidFill>
          <a:ln w="9525" cap="flat" cmpd="sng" algn="ctr">
            <a:solidFill>
              <a:srgbClr val="FFC000"/>
            </a:solidFill>
            <a:prstDash val="solid"/>
            <a:round/>
            <a:headEnd type="none" w="med" len="med"/>
            <a:tailEnd type="none" w="med" len="med"/>
          </a:ln>
        </p:spPr>
        <p:txBody>
          <a:bodyPr/>
          <a:lstStyle/>
          <a:p>
            <a:endParaRPr lang="fr-FR"/>
          </a:p>
        </p:txBody>
      </p:sp>
      <p:sp>
        <p:nvSpPr>
          <p:cNvPr id="72710" name="Ellipse 13"/>
          <p:cNvSpPr>
            <a:spLocks noChangeArrowheads="1"/>
          </p:cNvSpPr>
          <p:nvPr/>
        </p:nvSpPr>
        <p:spPr bwMode="auto">
          <a:xfrm rot="1500000">
            <a:off x="2032000" y="5503863"/>
            <a:ext cx="354013" cy="625475"/>
          </a:xfrm>
          <a:prstGeom prst="ellipse">
            <a:avLst/>
          </a:prstGeom>
          <a:solidFill>
            <a:srgbClr val="92D050">
              <a:alpha val="50195"/>
            </a:srgbClr>
          </a:solidFill>
          <a:ln w="9525" algn="ctr">
            <a:solidFill>
              <a:srgbClr val="92D050"/>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72711" name="Ellipse 14"/>
          <p:cNvSpPr>
            <a:spLocks noChangeArrowheads="1"/>
          </p:cNvSpPr>
          <p:nvPr/>
        </p:nvSpPr>
        <p:spPr bwMode="auto">
          <a:xfrm rot="1500000">
            <a:off x="3197225" y="3517900"/>
            <a:ext cx="385763" cy="609600"/>
          </a:xfrm>
          <a:prstGeom prst="ellipse">
            <a:avLst/>
          </a:prstGeom>
          <a:solidFill>
            <a:srgbClr val="92D050">
              <a:alpha val="50195"/>
            </a:srgbClr>
          </a:solidFill>
          <a:ln w="9525" algn="ctr">
            <a:solidFill>
              <a:srgbClr val="92D050"/>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72712" name="Ellipse 15"/>
          <p:cNvSpPr>
            <a:spLocks noChangeArrowheads="1"/>
          </p:cNvSpPr>
          <p:nvPr/>
        </p:nvSpPr>
        <p:spPr bwMode="auto">
          <a:xfrm rot="1500000">
            <a:off x="3781425" y="2562225"/>
            <a:ext cx="360363" cy="788988"/>
          </a:xfrm>
          <a:prstGeom prst="ellipse">
            <a:avLst/>
          </a:prstGeom>
          <a:solidFill>
            <a:srgbClr val="92D050">
              <a:alpha val="50195"/>
            </a:srgbClr>
          </a:solidFill>
          <a:ln w="9525" algn="ctr">
            <a:solidFill>
              <a:srgbClr val="92D050"/>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72713" name="Rectangle à coins arrondis 16"/>
          <p:cNvSpPr>
            <a:spLocks noChangeArrowheads="1"/>
          </p:cNvSpPr>
          <p:nvPr/>
        </p:nvSpPr>
        <p:spPr bwMode="auto">
          <a:xfrm rot="1917255">
            <a:off x="3970338" y="3843338"/>
            <a:ext cx="1268412" cy="466725"/>
          </a:xfrm>
          <a:prstGeom prst="roundRect">
            <a:avLst>
              <a:gd name="adj" fmla="val 16667"/>
            </a:avLst>
          </a:prstGeom>
          <a:solidFill>
            <a:srgbClr val="0000FF">
              <a:alpha val="50195"/>
            </a:srgbClr>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72714" name="Étoile à 4 branches 17"/>
          <p:cNvSpPr>
            <a:spLocks noChangeArrowheads="1"/>
          </p:cNvSpPr>
          <p:nvPr/>
        </p:nvSpPr>
        <p:spPr bwMode="auto">
          <a:xfrm>
            <a:off x="2105025" y="5221288"/>
            <a:ext cx="252413" cy="236537"/>
          </a:xfrm>
          <a:prstGeom prst="star4">
            <a:avLst>
              <a:gd name="adj" fmla="val 12500"/>
            </a:avLst>
          </a:prstGeom>
          <a:solidFill>
            <a:srgbClr val="FF0000"/>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72715" name="Étoile à 4 branches 18"/>
          <p:cNvSpPr>
            <a:spLocks noChangeArrowheads="1"/>
          </p:cNvSpPr>
          <p:nvPr/>
        </p:nvSpPr>
        <p:spPr bwMode="auto">
          <a:xfrm>
            <a:off x="3135313" y="3154363"/>
            <a:ext cx="252412" cy="236537"/>
          </a:xfrm>
          <a:prstGeom prst="star4">
            <a:avLst>
              <a:gd name="adj" fmla="val 12500"/>
            </a:avLst>
          </a:prstGeom>
          <a:solidFill>
            <a:srgbClr val="FF0000"/>
          </a:solidFill>
          <a:ln w="9525" algn="ctr">
            <a:solidFill>
              <a:schemeClr val="tx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72716" name="Rectangle à coins arrondis 22"/>
          <p:cNvSpPr>
            <a:spLocks noChangeArrowheads="1"/>
          </p:cNvSpPr>
          <p:nvPr/>
        </p:nvSpPr>
        <p:spPr bwMode="auto">
          <a:xfrm rot="1866033">
            <a:off x="2286000" y="4152900"/>
            <a:ext cx="528638" cy="498475"/>
          </a:xfrm>
          <a:prstGeom prst="roundRect">
            <a:avLst>
              <a:gd name="adj" fmla="val 16667"/>
            </a:avLst>
          </a:prstGeom>
          <a:solidFill>
            <a:srgbClr val="00FFFF"/>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a:extLst>
              <a:ext uri="{28A0092B-C50C-407E-A947-70E740481C1C}">
                <a14:useLocalDpi xmlns:a14="http://schemas.microsoft.com/office/drawing/2010/main" val="0"/>
              </a:ext>
            </a:extLst>
          </a:blip>
          <a:srcRect l="14197" t="33585" r="10017" b="43320"/>
          <a:stretch>
            <a:fillRect/>
          </a:stretch>
        </p:blipFill>
        <p:spPr bwMode="auto">
          <a:xfrm>
            <a:off x="0" y="2157413"/>
            <a:ext cx="10080625" cy="217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re 1">
            <a:extLst>
              <a:ext uri="{FF2B5EF4-FFF2-40B4-BE49-F238E27FC236}">
                <a16:creationId xmlns:a16="http://schemas.microsoft.com/office/drawing/2014/main" id="{ABE122AC-B2BB-4CAA-878A-C730FFD1AE2E}"/>
              </a:ext>
            </a:extLst>
          </p:cNvPr>
          <p:cNvSpPr>
            <a:spLocks noGrp="1"/>
          </p:cNvSpPr>
          <p:nvPr>
            <p:ph type="title" idx="4294967295"/>
          </p:nvPr>
        </p:nvSpPr>
        <p:spPr>
          <a:xfrm>
            <a:off x="244475" y="1498600"/>
            <a:ext cx="9474200" cy="684213"/>
          </a:xfrm>
        </p:spPr>
        <p:txBody>
          <a:bodyPr/>
          <a:lstStyle/>
          <a:p>
            <a:pPr>
              <a:defRPr/>
            </a:pPr>
            <a:r>
              <a:rPr lang="fr-FR" altLang="fr-FR" sz="3000" smtClean="0"/>
              <a:t>Av. du John Fitzgerald Kennedy- rue de l’Abbé Niort</a:t>
            </a:r>
          </a:p>
        </p:txBody>
      </p:sp>
      <p:pic>
        <p:nvPicPr>
          <p:cNvPr id="74756" name="Picture 7"/>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7"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69933" t="38324" r="-798" b="19505"/>
          <a:stretch>
            <a:fillRect/>
          </a:stretch>
        </p:blipFill>
        <p:spPr bwMode="auto">
          <a:xfrm>
            <a:off x="8485188" y="419100"/>
            <a:ext cx="1595437" cy="6842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8" name="Text Box 10"/>
          <p:cNvSpPr txBox="1">
            <a:spLocks noChangeArrowheads="1"/>
          </p:cNvSpPr>
          <p:nvPr/>
        </p:nvSpPr>
        <p:spPr bwMode="auto">
          <a:xfrm>
            <a:off x="296863" y="3967163"/>
            <a:ext cx="13144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pic>
        <p:nvPicPr>
          <p:cNvPr id="74759" name="Imag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088" y="5138738"/>
            <a:ext cx="99060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Text Box 11"/>
          <p:cNvSpPr txBox="1">
            <a:spLocks noChangeArrowheads="1"/>
          </p:cNvSpPr>
          <p:nvPr/>
        </p:nvSpPr>
        <p:spPr bwMode="auto">
          <a:xfrm>
            <a:off x="454025" y="6434138"/>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244475" y="1498600"/>
            <a:ext cx="9474200" cy="684213"/>
          </a:xfrm>
        </p:spPr>
        <p:txBody>
          <a:bodyPr/>
          <a:lstStyle/>
          <a:p>
            <a:pPr>
              <a:defRPr/>
            </a:pPr>
            <a:r>
              <a:rPr lang="fr-FR" altLang="fr-FR" sz="3000" smtClean="0"/>
              <a:t>Av. du John Fitzgerald Kennedy- rue de l’Abbé Niort</a:t>
            </a:r>
          </a:p>
        </p:txBody>
      </p:sp>
      <p:sp>
        <p:nvSpPr>
          <p:cNvPr id="13" name="ZoneTexte 24"/>
          <p:cNvSpPr txBox="1">
            <a:spLocks noChangeArrowheads="1"/>
          </p:cNvSpPr>
          <p:nvPr/>
        </p:nvSpPr>
        <p:spPr bwMode="auto">
          <a:xfrm>
            <a:off x="214313" y="2586038"/>
            <a:ext cx="5067300" cy="1077912"/>
          </a:xfrm>
          <a:prstGeom prst="rect">
            <a:avLst/>
          </a:prstGeom>
          <a:noFill/>
          <a:ln w="9525">
            <a:solidFill>
              <a:schemeClr val="accent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defRPr/>
            </a:pPr>
            <a:r>
              <a:rPr lang="fr-FR" altLang="fr-FR" sz="1600" u="sng" dirty="0"/>
              <a:t>Zoom sur aménagement près de l’église Saint Nicolas</a:t>
            </a:r>
          </a:p>
          <a:p>
            <a:pPr marL="285750" indent="-285750">
              <a:buFontTx/>
              <a:buChar char="-"/>
              <a:defRPr/>
            </a:pPr>
            <a:r>
              <a:rPr lang="fr-FR" altLang="fr-FR" sz="1600" dirty="0"/>
              <a:t>Aménagement du parvis en zone mixte</a:t>
            </a:r>
          </a:p>
          <a:p>
            <a:pPr marL="285750" indent="-285750">
              <a:buFontTx/>
              <a:buChar char="-"/>
              <a:defRPr/>
            </a:pPr>
            <a:r>
              <a:rPr lang="fr-FR" altLang="fr-FR" sz="1600" dirty="0"/>
              <a:t>Adaptation des matériaux au patrimoine (grès flammé)</a:t>
            </a:r>
          </a:p>
        </p:txBody>
      </p:sp>
      <p:pic>
        <p:nvPicPr>
          <p:cNvPr id="76804" name="Imag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7775" y="4049713"/>
            <a:ext cx="7450138"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8"/>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6"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69933" t="38324" r="-798" b="19505"/>
          <a:stretch>
            <a:fillRect/>
          </a:stretch>
        </p:blipFill>
        <p:spPr bwMode="auto">
          <a:xfrm>
            <a:off x="8485188" y="419100"/>
            <a:ext cx="1595437" cy="6842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7"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5025" y="2182813"/>
            <a:ext cx="2376488"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11"/>
          <p:cNvSpPr txBox="1">
            <a:spLocks noChangeArrowheads="1"/>
          </p:cNvSpPr>
          <p:nvPr/>
        </p:nvSpPr>
        <p:spPr bwMode="auto">
          <a:xfrm>
            <a:off x="5856288" y="2290763"/>
            <a:ext cx="922337" cy="3079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b="1"/>
              <a:t>Exemple</a:t>
            </a:r>
          </a:p>
        </p:txBody>
      </p:sp>
      <p:pic>
        <p:nvPicPr>
          <p:cNvPr id="76809"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3038" y="4176713"/>
            <a:ext cx="2133600"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0" name="Text Box 11"/>
          <p:cNvSpPr txBox="1">
            <a:spLocks noChangeArrowheads="1"/>
          </p:cNvSpPr>
          <p:nvPr/>
        </p:nvSpPr>
        <p:spPr bwMode="auto">
          <a:xfrm>
            <a:off x="214313" y="4176713"/>
            <a:ext cx="881062" cy="307975"/>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400" b="1"/>
              <a:t>Existant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6900" y="4389438"/>
            <a:ext cx="68421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ZoneTexte 5"/>
          <p:cNvSpPr txBox="1">
            <a:spLocks noChangeArrowheads="1"/>
          </p:cNvSpPr>
          <p:nvPr/>
        </p:nvSpPr>
        <p:spPr bwMode="auto">
          <a:xfrm>
            <a:off x="6283325" y="7216775"/>
            <a:ext cx="379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400"/>
              <a:t>Perspective au droit de l’église Saint Nicolas</a:t>
            </a:r>
          </a:p>
        </p:txBody>
      </p:sp>
      <p:pic>
        <p:nvPicPr>
          <p:cNvPr id="78852" name="Picture 8"/>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l="69933" t="38324" r="-798" b="19505"/>
          <a:stretch>
            <a:fillRect/>
          </a:stretch>
        </p:blipFill>
        <p:spPr bwMode="auto">
          <a:xfrm>
            <a:off x="8485188" y="419100"/>
            <a:ext cx="1595437" cy="6842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4" name="Titre 1"/>
          <p:cNvSpPr>
            <a:spLocks/>
          </p:cNvSpPr>
          <p:nvPr/>
        </p:nvSpPr>
        <p:spPr bwMode="auto">
          <a:xfrm>
            <a:off x="244475" y="1412875"/>
            <a:ext cx="9474200" cy="684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a:spcBef>
                <a:spcPct val="0"/>
              </a:spcBef>
            </a:pPr>
            <a:r>
              <a:rPr lang="fr-FR" altLang="fr-FR" sz="3000"/>
              <a:t>Av. du John Fitzgerald Kennedy- rue de l’Abbé Niort</a:t>
            </a:r>
          </a:p>
        </p:txBody>
      </p:sp>
      <p:sp>
        <p:nvSpPr>
          <p:cNvPr id="78855" name="Text Box 11"/>
          <p:cNvSpPr txBox="1">
            <a:spLocks noChangeArrowheads="1"/>
          </p:cNvSpPr>
          <p:nvPr/>
        </p:nvSpPr>
        <p:spPr bwMode="auto">
          <a:xfrm>
            <a:off x="8088313" y="6846888"/>
            <a:ext cx="10985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pic>
        <p:nvPicPr>
          <p:cNvPr id="78856"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 y="2014538"/>
            <a:ext cx="416242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7" name="Text Box 12"/>
          <p:cNvSpPr txBox="1">
            <a:spLocks noChangeArrowheads="1"/>
          </p:cNvSpPr>
          <p:nvPr/>
        </p:nvSpPr>
        <p:spPr bwMode="auto">
          <a:xfrm>
            <a:off x="3616325" y="2055813"/>
            <a:ext cx="1314450" cy="366712"/>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EXISTANT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ABE122AC-B2BB-4CAA-878A-C730FFD1AE2E}"/>
              </a:ext>
            </a:extLst>
          </p:cNvPr>
          <p:cNvSpPr>
            <a:spLocks noGrp="1"/>
          </p:cNvSpPr>
          <p:nvPr>
            <p:ph type="title"/>
          </p:nvPr>
        </p:nvSpPr>
        <p:spPr>
          <a:xfrm>
            <a:off x="317500" y="1716088"/>
            <a:ext cx="9472613" cy="684212"/>
          </a:xfrm>
          <a:solidFill>
            <a:schemeClr val="bg1"/>
          </a:solidFill>
        </p:spPr>
        <p:txBody>
          <a:bodyPr/>
          <a:lstStyle/>
          <a:p>
            <a:pPr>
              <a:defRPr/>
            </a:pPr>
            <a:r>
              <a:rPr lang="fr-FR" altLang="fr-FR" sz="3000" smtClean="0"/>
              <a:t>Av. du John Fitzgerald Kennedy- rue de l’Abbé Niort</a:t>
            </a:r>
          </a:p>
        </p:txBody>
      </p:sp>
      <p:pic>
        <p:nvPicPr>
          <p:cNvPr id="8089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2513013"/>
            <a:ext cx="9786937"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5"/>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t="30301" b="6885"/>
          <a:stretch>
            <a:fillRect/>
          </a:stretch>
        </p:blipFill>
        <p:spPr bwMode="auto">
          <a:xfrm>
            <a:off x="4857750" y="290513"/>
            <a:ext cx="51689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90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69933" t="38324" r="-798" b="19505"/>
          <a:stretch>
            <a:fillRect/>
          </a:stretch>
        </p:blipFill>
        <p:spPr bwMode="auto">
          <a:xfrm>
            <a:off x="8485188" y="419100"/>
            <a:ext cx="1595437" cy="68421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902" name="Text Box 7"/>
          <p:cNvSpPr txBox="1">
            <a:spLocks noChangeArrowheads="1"/>
          </p:cNvSpPr>
          <p:nvPr/>
        </p:nvSpPr>
        <p:spPr bwMode="auto">
          <a:xfrm>
            <a:off x="265113" y="2390775"/>
            <a:ext cx="1098550" cy="3667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t>PROJET</a:t>
            </a:r>
          </a:p>
        </p:txBody>
      </p:sp>
      <p:sp>
        <p:nvSpPr>
          <p:cNvPr id="80903" name="Rectangle 6"/>
          <p:cNvSpPr>
            <a:spLocks noChangeArrowheads="1"/>
          </p:cNvSpPr>
          <p:nvPr/>
        </p:nvSpPr>
        <p:spPr bwMode="auto">
          <a:xfrm>
            <a:off x="7526338" y="6257925"/>
            <a:ext cx="676275" cy="312738"/>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80904" name="Rectangle 7"/>
          <p:cNvSpPr>
            <a:spLocks noChangeArrowheads="1"/>
          </p:cNvSpPr>
          <p:nvPr/>
        </p:nvSpPr>
        <p:spPr bwMode="auto">
          <a:xfrm>
            <a:off x="2200275" y="6257925"/>
            <a:ext cx="576263" cy="312738"/>
          </a:xfrm>
          <a:prstGeom prst="rect">
            <a:avLst/>
          </a:prstGeom>
          <a:solidFill>
            <a:srgbClr val="FFFF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80905" name="Rectangle 8"/>
          <p:cNvSpPr>
            <a:spLocks noChangeArrowheads="1"/>
          </p:cNvSpPr>
          <p:nvPr/>
        </p:nvSpPr>
        <p:spPr bwMode="auto">
          <a:xfrm>
            <a:off x="668338" y="6278563"/>
            <a:ext cx="1511300" cy="292100"/>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80906" name="Rectangle 9"/>
          <p:cNvSpPr>
            <a:spLocks noChangeArrowheads="1"/>
          </p:cNvSpPr>
          <p:nvPr/>
        </p:nvSpPr>
        <p:spPr bwMode="auto">
          <a:xfrm>
            <a:off x="8853488" y="6273800"/>
            <a:ext cx="781050" cy="293688"/>
          </a:xfrm>
          <a:prstGeom prst="rect">
            <a:avLst/>
          </a:prstGeom>
          <a:solidFill>
            <a:srgbClr val="C00000">
              <a:alpha val="39999"/>
            </a:srgbClr>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5A93F9E3-90F8-4FDC-84A5-3F4EA0D6BE24}"/>
              </a:ext>
            </a:extLst>
          </p:cNvPr>
          <p:cNvSpPr txBox="1">
            <a:spLocks noChangeArrowheads="1"/>
          </p:cNvSpPr>
          <p:nvPr/>
        </p:nvSpPr>
        <p:spPr bwMode="auto">
          <a:xfrm rot="21240000">
            <a:off x="1036638" y="2663825"/>
            <a:ext cx="7843837" cy="1254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116" rIns="0" bIns="0" anchor="ctr"/>
          <a:lstStyle>
            <a:lvl1pPr eaLnBrk="0">
              <a:lnSpc>
                <a:spcPct val="93000"/>
              </a:lnSpc>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3200">
                <a:solidFill>
                  <a:srgbClr val="000000"/>
                </a:solidFill>
                <a:latin typeface="Arial" panose="020B0604020202020204" pitchFamily="34" charset="0"/>
                <a:ea typeface="Microsoft YaHei" panose="020B0503020204020204" pitchFamily="34" charset="-122"/>
              </a:defRPr>
            </a:lvl1pPr>
            <a:lvl2pPr eaLnBrk="0">
              <a:lnSpc>
                <a:spcPct val="93000"/>
              </a:lnSpc>
              <a:spcBef>
                <a:spcPts val="113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800">
                <a:solidFill>
                  <a:srgbClr val="000000"/>
                </a:solidFill>
                <a:latin typeface="Arial" panose="020B0604020202020204" pitchFamily="34" charset="0"/>
                <a:ea typeface="Microsoft YaHei" panose="020B0503020204020204" pitchFamily="34" charset="-122"/>
              </a:defRPr>
            </a:lvl2pPr>
            <a:lvl3pPr eaLnBrk="0">
              <a:lnSpc>
                <a:spcPct val="93000"/>
              </a:lnSpc>
              <a:spcBef>
                <a:spcPts val="850"/>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400">
                <a:solidFill>
                  <a:srgbClr val="000000"/>
                </a:solidFill>
                <a:latin typeface="Arial" panose="020B0604020202020204" pitchFamily="34" charset="0"/>
                <a:ea typeface="Microsoft YaHei" panose="020B0503020204020204" pitchFamily="34" charset="-122"/>
              </a:defRPr>
            </a:lvl3pPr>
            <a:lvl4pPr eaLnBrk="0">
              <a:lnSpc>
                <a:spcPct val="93000"/>
              </a:lnSpc>
              <a:spcBef>
                <a:spcPts val="575"/>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4pPr>
            <a:lvl5pPr eaLnBrk="0">
              <a:lnSpc>
                <a:spcPct val="93000"/>
              </a:lnSpc>
              <a:spcBef>
                <a:spcPts val="28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9pPr>
          </a:lstStyle>
          <a:p>
            <a:pPr algn="ctr" eaLnBrk="1">
              <a:buSzPct val="100000"/>
              <a:defRPr/>
            </a:pPr>
            <a:r>
              <a:rPr lang="fr-FR" altLang="fr-FR" sz="4400" b="1" dirty="0">
                <a:solidFill>
                  <a:srgbClr val="FFFFFF"/>
                </a:solidFill>
              </a:rPr>
              <a:t>3. </a:t>
            </a:r>
            <a:r>
              <a:rPr lang="fr-FR" altLang="fr-FR" sz="4400" b="1" dirty="0" smtClean="0">
                <a:solidFill>
                  <a:srgbClr val="FFFFFF"/>
                </a:solidFill>
              </a:rPr>
              <a:t>Les prochaines étapes</a:t>
            </a:r>
            <a:endParaRPr lang="fr-FR" altLang="fr-FR" sz="3000" b="1"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a:xfrm>
            <a:off x="1028700" y="2946400"/>
            <a:ext cx="7927975" cy="3849688"/>
          </a:xfrm>
        </p:spPr>
        <p:txBody>
          <a:bodyPr rtlCol="0">
            <a:noAutofit/>
          </a:bodyPr>
          <a:lstStyle/>
          <a:p>
            <a:pPr marL="457200" indent="-457200" algn="l" fontAlgn="auto">
              <a:spcAft>
                <a:spcPts val="0"/>
              </a:spcAft>
              <a:buClr>
                <a:srgbClr val="B1C903"/>
              </a:buClr>
              <a:buFont typeface="Arial" panose="020B0604020202020204" pitchFamily="34" charset="0"/>
              <a:buChar char="•"/>
              <a:defRPr/>
            </a:pPr>
            <a:endParaRPr lang="fr-FR" sz="2000" dirty="0" smtClean="0"/>
          </a:p>
          <a:p>
            <a:pPr marL="342900" indent="-342900" algn="l" fontAlgn="auto">
              <a:spcAft>
                <a:spcPts val="0"/>
              </a:spcAft>
              <a:buClr>
                <a:srgbClr val="B1C903"/>
              </a:buClr>
              <a:buFont typeface="Times New Roman" panose="02020603050405020304" pitchFamily="18" charset="0"/>
              <a:buAutoNum type="arabicPeriod"/>
              <a:defRPr/>
            </a:pPr>
            <a:r>
              <a:rPr lang="fr-FR" sz="2000" dirty="0" smtClean="0"/>
              <a:t>Contexte général du projet</a:t>
            </a:r>
          </a:p>
          <a:p>
            <a:pPr marL="342900" indent="-342900" algn="l" fontAlgn="auto">
              <a:spcAft>
                <a:spcPts val="0"/>
              </a:spcAft>
              <a:buClr>
                <a:srgbClr val="B1C903"/>
              </a:buClr>
              <a:buFont typeface="Times New Roman" panose="02020603050405020304" pitchFamily="18" charset="0"/>
              <a:buAutoNum type="arabicPeriod"/>
              <a:defRPr/>
            </a:pPr>
            <a:r>
              <a:rPr lang="fr-FR" sz="2000" dirty="0" smtClean="0"/>
              <a:t>Principe </a:t>
            </a:r>
            <a:r>
              <a:rPr lang="fr-FR" sz="2000" dirty="0"/>
              <a:t>g</a:t>
            </a:r>
            <a:r>
              <a:rPr lang="fr-FR" sz="2000" dirty="0" smtClean="0"/>
              <a:t>énéral d’aménagement</a:t>
            </a:r>
          </a:p>
          <a:p>
            <a:pPr marL="342900" indent="-342900" algn="l" fontAlgn="auto">
              <a:spcAft>
                <a:spcPts val="0"/>
              </a:spcAft>
              <a:buClr>
                <a:srgbClr val="B1C903"/>
              </a:buClr>
              <a:buFont typeface="Times New Roman" panose="02020603050405020304" pitchFamily="18" charset="0"/>
              <a:buAutoNum type="arabicPeriod"/>
              <a:defRPr/>
            </a:pPr>
            <a:r>
              <a:rPr lang="fr-FR" sz="2000" dirty="0" smtClean="0"/>
              <a:t>Présentation du projet d’aménagement par tronçon</a:t>
            </a:r>
          </a:p>
          <a:p>
            <a:pPr marL="342900" indent="-342900" algn="l" fontAlgn="auto">
              <a:spcAft>
                <a:spcPts val="0"/>
              </a:spcAft>
              <a:buClr>
                <a:srgbClr val="B1C903"/>
              </a:buClr>
              <a:buFont typeface="Times New Roman" panose="02020603050405020304" pitchFamily="18" charset="0"/>
              <a:buAutoNum type="arabicPeriod"/>
              <a:defRPr/>
            </a:pPr>
            <a:r>
              <a:rPr lang="fr-FR" sz="2000" dirty="0" smtClean="0"/>
              <a:t>Prochaines étapes</a:t>
            </a:r>
          </a:p>
          <a:p>
            <a:pPr marL="342900" indent="-342900" algn="l" fontAlgn="auto">
              <a:spcAft>
                <a:spcPts val="0"/>
              </a:spcAft>
              <a:buClr>
                <a:srgbClr val="B1C903"/>
              </a:buClr>
              <a:buFont typeface="Times New Roman" panose="02020603050405020304" pitchFamily="18" charset="0"/>
              <a:buAutoNum type="arabicPeriod"/>
              <a:defRPr/>
            </a:pPr>
            <a:r>
              <a:rPr lang="fr-FR" sz="2000" dirty="0" smtClean="0"/>
              <a:t>Temps de questions/réponses</a:t>
            </a:r>
          </a:p>
          <a:p>
            <a:pPr marL="342900" indent="-342900" algn="l" fontAlgn="auto">
              <a:spcAft>
                <a:spcPts val="0"/>
              </a:spcAft>
              <a:buClr>
                <a:srgbClr val="B1C903"/>
              </a:buClr>
              <a:buFont typeface="Times New Roman" panose="02020603050405020304" pitchFamily="18" charset="0"/>
              <a:buAutoNum type="arabicPeriod"/>
              <a:defRPr/>
            </a:pPr>
            <a:endParaRPr lang="fr-FR" sz="2000" dirty="0" smtClean="0"/>
          </a:p>
        </p:txBody>
      </p:sp>
      <p:sp>
        <p:nvSpPr>
          <p:cNvPr id="11267" name="Espace réservé du numéro de diapositive 3"/>
          <p:cNvSpPr>
            <a:spLocks noGrp="1"/>
          </p:cNvSpPr>
          <p:nvPr>
            <p:ph type="sldNum" sz="quarter" idx="12"/>
          </p:nvPr>
        </p:nvSpPr>
        <p:spPr>
          <a:noFill/>
        </p:spPr>
        <p:txBody>
          <a:bodyPr/>
          <a:lstStyle>
            <a:lvl1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9pPr>
          </a:lstStyle>
          <a:p>
            <a:fld id="{1B737BA6-72B2-4713-80E7-7DBFCEC5DEFA}" type="slidenum">
              <a:rPr lang="fr-FR" altLang="fr-FR" smtClean="0">
                <a:solidFill>
                  <a:srgbClr val="000000"/>
                </a:solidFill>
                <a:latin typeface="Times New Roman" panose="02020603050405020304" pitchFamily="18" charset="0"/>
              </a:rPr>
              <a:pPr/>
              <a:t>4</a:t>
            </a:fld>
            <a:endParaRPr lang="fr-FR" altLang="fr-FR" smtClean="0">
              <a:solidFill>
                <a:srgbClr val="000000"/>
              </a:solidFill>
              <a:latin typeface="Times New Roman" panose="02020603050405020304" pitchFamily="18" charset="0"/>
            </a:endParaRPr>
          </a:p>
        </p:txBody>
      </p:sp>
      <p:sp>
        <p:nvSpPr>
          <p:cNvPr id="7" name="Titre 4"/>
          <p:cNvSpPr>
            <a:spLocks noGrp="1"/>
          </p:cNvSpPr>
          <p:nvPr>
            <p:ph type="ctrTitle"/>
          </p:nvPr>
        </p:nvSpPr>
        <p:spPr>
          <a:xfrm>
            <a:off x="469900" y="1281113"/>
            <a:ext cx="9104313" cy="1620837"/>
          </a:xfrm>
        </p:spPr>
        <p:txBody>
          <a:bodyPr/>
          <a:lstStyle/>
          <a:p>
            <a:pPr fontAlgn="auto">
              <a:spcAft>
                <a:spcPts val="0"/>
              </a:spcAft>
              <a:buClr>
                <a:srgbClr val="B1C903"/>
              </a:buClr>
              <a:defRPr/>
            </a:pPr>
            <a:r>
              <a:rPr lang="fr-FR" sz="3000" dirty="0" smtClean="0"/>
              <a:t>Ordre du jour</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2EEFEE1-20D8-464D-A0E6-972A55EE2E7F}"/>
              </a:ext>
            </a:extLst>
          </p:cNvPr>
          <p:cNvSpPr txBox="1">
            <a:spLocks/>
          </p:cNvSpPr>
          <p:nvPr/>
        </p:nvSpPr>
        <p:spPr bwMode="auto">
          <a:xfrm>
            <a:off x="792163" y="1582738"/>
            <a:ext cx="8283575" cy="1036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nchor="ctr"/>
          <a:lst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9pPr>
          </a:lstStyle>
          <a:p>
            <a:pPr>
              <a:defRPr/>
            </a:pPr>
            <a:r>
              <a:rPr lang="fr-FR" sz="3000" kern="0" dirty="0"/>
              <a:t>Prochaines </a:t>
            </a:r>
            <a:r>
              <a:rPr lang="fr-FR" sz="3000" kern="0" dirty="0" smtClean="0"/>
              <a:t>étapes</a:t>
            </a:r>
            <a:endParaRPr lang="fr-FR" sz="3000" kern="0" dirty="0"/>
          </a:p>
        </p:txBody>
      </p:sp>
      <p:sp>
        <p:nvSpPr>
          <p:cNvPr id="13" name="CustomShape 8"/>
          <p:cNvSpPr/>
          <p:nvPr/>
        </p:nvSpPr>
        <p:spPr>
          <a:xfrm>
            <a:off x="731838" y="2881313"/>
            <a:ext cx="958850" cy="71596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fontAlgn="auto">
              <a:spcBef>
                <a:spcPts val="0"/>
              </a:spcBef>
              <a:spcAft>
                <a:spcPts val="0"/>
              </a:spcAft>
              <a:defRPr/>
            </a:pPr>
            <a:r>
              <a:rPr lang="fr-FR" sz="2000" spc="-1" dirty="0">
                <a:solidFill>
                  <a:srgbClr val="FFFFFF"/>
                </a:solidFill>
                <a:uFill>
                  <a:solidFill>
                    <a:srgbClr val="FFFFFF"/>
                  </a:solidFill>
                </a:uFill>
              </a:rPr>
              <a:t>2021</a:t>
            </a:r>
            <a:endParaRPr lang="fr-FR" sz="2000" spc="-1" dirty="0">
              <a:solidFill>
                <a:srgbClr val="000000"/>
              </a:solidFill>
              <a:uFill>
                <a:solidFill>
                  <a:srgbClr val="FFFFFF"/>
                </a:solidFill>
              </a:uFill>
            </a:endParaRPr>
          </a:p>
        </p:txBody>
      </p:sp>
      <p:sp>
        <p:nvSpPr>
          <p:cNvPr id="14" name="CustomShape 9"/>
          <p:cNvSpPr/>
          <p:nvPr/>
        </p:nvSpPr>
        <p:spPr>
          <a:xfrm>
            <a:off x="1811338" y="2868613"/>
            <a:ext cx="7559675" cy="744537"/>
          </a:xfrm>
          <a:prstGeom prst="rect">
            <a:avLst/>
          </a:prstGeom>
          <a:solidFill>
            <a:srgbClr val="99CC00"/>
          </a:solidFill>
          <a:ln>
            <a:solidFill>
              <a:schemeClr val="bg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algn="ctr" fontAlgn="auto">
              <a:spcBef>
                <a:spcPts val="0"/>
              </a:spcBef>
              <a:spcAft>
                <a:spcPts val="0"/>
              </a:spcAft>
              <a:defRPr/>
            </a:pPr>
            <a:r>
              <a:rPr lang="fr-FR" sz="2000" spc="-1" dirty="0">
                <a:solidFill>
                  <a:srgbClr val="FFFFFF"/>
                </a:solidFill>
                <a:uFill>
                  <a:solidFill>
                    <a:srgbClr val="FFFFFF"/>
                  </a:solidFill>
                </a:uFill>
              </a:rPr>
              <a:t>2022 -2023</a:t>
            </a:r>
          </a:p>
        </p:txBody>
      </p:sp>
      <p:sp>
        <p:nvSpPr>
          <p:cNvPr id="16" name="CustomShape 2"/>
          <p:cNvSpPr/>
          <p:nvPr/>
        </p:nvSpPr>
        <p:spPr>
          <a:xfrm>
            <a:off x="200025" y="3917950"/>
            <a:ext cx="1462088" cy="815975"/>
          </a:xfrm>
          <a:prstGeom prst="rect">
            <a:avLst/>
          </a:prstGeom>
          <a:noFill/>
          <a:ln>
            <a:noFill/>
          </a:ln>
        </p:spPr>
        <p:style>
          <a:lnRef idx="0">
            <a:scrgbClr r="0" g="0" b="0"/>
          </a:lnRef>
          <a:fillRef idx="0">
            <a:scrgbClr r="0" g="0" b="0"/>
          </a:fillRef>
          <a:effectRef idx="0">
            <a:scrgbClr r="0" g="0" b="0"/>
          </a:effectRef>
          <a:fontRef idx="minor"/>
        </p:style>
        <p:txBody>
          <a:bodyPr lIns="90000" tIns="0" rIns="72000" bIns="45000"/>
          <a:lstStyle/>
          <a:p>
            <a:pPr algn="r">
              <a:defRPr/>
            </a:pPr>
            <a:endParaRPr lang="fr-FR" altLang="fr-FR" dirty="0">
              <a:solidFill>
                <a:srgbClr val="000000"/>
              </a:solidFill>
            </a:endParaRPr>
          </a:p>
          <a:p>
            <a:pPr algn="r">
              <a:defRPr/>
            </a:pPr>
            <a:endParaRPr lang="fr-FR" altLang="fr-FR" sz="1600" dirty="0">
              <a:solidFill>
                <a:srgbClr val="000000"/>
              </a:solidFill>
            </a:endParaRPr>
          </a:p>
          <a:p>
            <a:pPr algn="r">
              <a:defRPr/>
            </a:pPr>
            <a:r>
              <a:rPr lang="fr-FR" altLang="fr-FR" sz="1600" dirty="0">
                <a:solidFill>
                  <a:srgbClr val="000000"/>
                </a:solidFill>
              </a:rPr>
              <a:t>Bilan des avis riverains</a:t>
            </a:r>
          </a:p>
          <a:p>
            <a:pPr algn="r">
              <a:defRPr/>
            </a:pPr>
            <a:endParaRPr lang="fr-FR" altLang="fr-FR" sz="1600" dirty="0">
              <a:solidFill>
                <a:srgbClr val="000000"/>
              </a:solidFill>
            </a:endParaRPr>
          </a:p>
          <a:p>
            <a:pPr algn="r">
              <a:defRPr/>
            </a:pPr>
            <a:r>
              <a:rPr lang="fr-FR" altLang="fr-FR" sz="1600" dirty="0">
                <a:solidFill>
                  <a:srgbClr val="000000"/>
                </a:solidFill>
              </a:rPr>
              <a:t>Publication des marchés de travaux</a:t>
            </a:r>
          </a:p>
        </p:txBody>
      </p:sp>
      <p:sp>
        <p:nvSpPr>
          <p:cNvPr id="18" name="Line 42"/>
          <p:cNvSpPr/>
          <p:nvPr/>
        </p:nvSpPr>
        <p:spPr>
          <a:xfrm>
            <a:off x="2805113" y="6067425"/>
            <a:ext cx="0" cy="1046163"/>
          </a:xfrm>
          <a:prstGeom prst="line">
            <a:avLst/>
          </a:prstGeom>
          <a:ln w="19080">
            <a:solidFill>
              <a:srgbClr val="014A7F"/>
            </a:solidFill>
            <a:round/>
          </a:ln>
        </p:spPr>
        <p:style>
          <a:lnRef idx="0">
            <a:scrgbClr r="0" g="0" b="0"/>
          </a:lnRef>
          <a:fillRef idx="0">
            <a:scrgbClr r="0" g="0" b="0"/>
          </a:fillRef>
          <a:effectRef idx="0">
            <a:scrgbClr r="0" g="0" b="0"/>
          </a:effectRef>
          <a:fontRef idx="minor"/>
        </p:style>
      </p:sp>
      <p:sp>
        <p:nvSpPr>
          <p:cNvPr id="3" name="Rectangle 2"/>
          <p:cNvSpPr/>
          <p:nvPr/>
        </p:nvSpPr>
        <p:spPr bwMode="auto">
          <a:xfrm>
            <a:off x="2085975" y="5818188"/>
            <a:ext cx="719138" cy="249237"/>
          </a:xfrm>
          <a:prstGeom prst="rect">
            <a:avLst/>
          </a:prstGeom>
          <a:solidFill>
            <a:srgbClr val="99CC00"/>
          </a:solidFill>
          <a:ln w="19080">
            <a:solidFill>
              <a:srgbClr val="014A7F"/>
            </a:solidFill>
            <a:round/>
          </a:ln>
          <a:extLst/>
        </p:spPr>
        <p:style>
          <a:lnRef idx="0">
            <a:scrgbClr r="0" g="0" b="0"/>
          </a:lnRef>
          <a:fillRef idx="0">
            <a:scrgbClr r="0" g="0" b="0"/>
          </a:fillRef>
          <a:effectRef idx="0">
            <a:scrgbClr r="0" g="0" b="0"/>
          </a:effectRef>
          <a:fontRef idx="minor"/>
        </p:style>
        <p:txBody>
          <a:bodyPr/>
          <a:lstStyle/>
          <a:p>
            <a:pPr eaLnBrk="1">
              <a:lnSpc>
                <a:spcPct val="93000"/>
              </a:lnSpc>
              <a:buClr>
                <a:srgbClr val="000000"/>
              </a:buClr>
              <a:buSzPct val="100000"/>
              <a:buFont typeface="Times New Roman" pitchFamily="16" charset="0"/>
              <a:buNone/>
              <a:defRPr/>
            </a:pPr>
            <a:endParaRPr lang="fr-FR"/>
          </a:p>
        </p:txBody>
      </p:sp>
      <p:sp>
        <p:nvSpPr>
          <p:cNvPr id="31" name="Rectangle 30"/>
          <p:cNvSpPr>
            <a:spLocks noChangeArrowheads="1"/>
          </p:cNvSpPr>
          <p:nvPr/>
        </p:nvSpPr>
        <p:spPr bwMode="auto">
          <a:xfrm>
            <a:off x="731838" y="3698875"/>
            <a:ext cx="958850"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4</a:t>
            </a:r>
          </a:p>
        </p:txBody>
      </p:sp>
      <p:sp>
        <p:nvSpPr>
          <p:cNvPr id="39" name="Rectangle 38"/>
          <p:cNvSpPr>
            <a:spLocks noChangeArrowheads="1"/>
          </p:cNvSpPr>
          <p:nvPr/>
        </p:nvSpPr>
        <p:spPr bwMode="auto">
          <a:xfrm>
            <a:off x="8405813" y="3698875"/>
            <a:ext cx="950912"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4</a:t>
            </a:r>
          </a:p>
        </p:txBody>
      </p:sp>
      <p:sp>
        <p:nvSpPr>
          <p:cNvPr id="8" name="Flèche droite 7"/>
          <p:cNvSpPr/>
          <p:nvPr/>
        </p:nvSpPr>
        <p:spPr bwMode="auto">
          <a:xfrm>
            <a:off x="2798763" y="4687888"/>
            <a:ext cx="6381750" cy="901700"/>
          </a:xfrm>
          <a:prstGeom prst="rightArrow">
            <a:avLst/>
          </a:prstGeom>
          <a:solidFill>
            <a:srgbClr val="99CC00"/>
          </a:solidFill>
          <a:ln w="19080">
            <a:solidFill>
              <a:srgbClr val="014A7F"/>
            </a:solidFill>
            <a:round/>
          </a:ln>
          <a:extLst/>
        </p:spPr>
        <p:style>
          <a:lnRef idx="0">
            <a:scrgbClr r="0" g="0" b="0"/>
          </a:lnRef>
          <a:fillRef idx="0">
            <a:scrgbClr r="0" g="0" b="0"/>
          </a:fillRef>
          <a:effectRef idx="0">
            <a:scrgbClr r="0" g="0" b="0"/>
          </a:effectRef>
          <a:fontRef idx="minor"/>
        </p:style>
        <p:txBody>
          <a:bodyPr anchor="ctr"/>
          <a:lstStyle/>
          <a:p>
            <a:pPr algn="ctr" eaLnBrk="1">
              <a:lnSpc>
                <a:spcPct val="93000"/>
              </a:lnSpc>
              <a:buClr>
                <a:srgbClr val="000000"/>
              </a:buClr>
              <a:buSzPct val="100000"/>
              <a:buFont typeface="Times New Roman" pitchFamily="16" charset="0"/>
              <a:buNone/>
              <a:defRPr/>
            </a:pPr>
            <a:r>
              <a:rPr lang="fr-FR" dirty="0"/>
              <a:t>TRAVAUX</a:t>
            </a:r>
          </a:p>
        </p:txBody>
      </p:sp>
      <p:sp>
        <p:nvSpPr>
          <p:cNvPr id="47" name="CustomShape 2"/>
          <p:cNvSpPr/>
          <p:nvPr/>
        </p:nvSpPr>
        <p:spPr>
          <a:xfrm>
            <a:off x="3524250" y="5487988"/>
            <a:ext cx="3536950" cy="814387"/>
          </a:xfrm>
          <a:prstGeom prst="rect">
            <a:avLst/>
          </a:prstGeom>
          <a:noFill/>
          <a:ln>
            <a:noFill/>
          </a:ln>
        </p:spPr>
        <p:style>
          <a:lnRef idx="0">
            <a:scrgbClr r="0" g="0" b="0"/>
          </a:lnRef>
          <a:fillRef idx="0">
            <a:scrgbClr r="0" g="0" b="0"/>
          </a:fillRef>
          <a:effectRef idx="0">
            <a:scrgbClr r="0" g="0" b="0"/>
          </a:effectRef>
          <a:fontRef idx="minor"/>
        </p:style>
        <p:txBody>
          <a:bodyPr lIns="90000" tIns="0" rIns="72000" bIns="45000"/>
          <a:lstStyle/>
          <a:p>
            <a:pPr algn="r">
              <a:defRPr/>
            </a:pPr>
            <a:r>
              <a:rPr lang="fr-FR" b="1" i="1" dirty="0">
                <a:solidFill>
                  <a:srgbClr val="3C8C93"/>
                </a:solidFill>
              </a:rPr>
              <a:t>Jusqu’à fin 2023</a:t>
            </a:r>
            <a:endParaRPr lang="fr-FR" i="1" dirty="0">
              <a:solidFill>
                <a:srgbClr val="000000"/>
              </a:solidFill>
            </a:endParaRPr>
          </a:p>
        </p:txBody>
      </p:sp>
      <p:sp>
        <p:nvSpPr>
          <p:cNvPr id="26" name="Line 42"/>
          <p:cNvSpPr/>
          <p:nvPr/>
        </p:nvSpPr>
        <p:spPr>
          <a:xfrm>
            <a:off x="1630363" y="4298950"/>
            <a:ext cx="0" cy="1046163"/>
          </a:xfrm>
          <a:prstGeom prst="line">
            <a:avLst/>
          </a:prstGeom>
          <a:ln w="19080">
            <a:solidFill>
              <a:srgbClr val="014A7F"/>
            </a:solidFill>
            <a:round/>
          </a:ln>
        </p:spPr>
        <p:style>
          <a:lnRef idx="0">
            <a:scrgbClr r="0" g="0" b="0"/>
          </a:lnRef>
          <a:fillRef idx="0">
            <a:scrgbClr r="0" g="0" b="0"/>
          </a:fillRef>
          <a:effectRef idx="0">
            <a:scrgbClr r="0" g="0" b="0"/>
          </a:effectRef>
          <a:fontRef idx="minor"/>
        </p:style>
      </p:sp>
      <p:sp>
        <p:nvSpPr>
          <p:cNvPr id="29" name="Rectangle 28"/>
          <p:cNvSpPr/>
          <p:nvPr/>
        </p:nvSpPr>
        <p:spPr bwMode="auto">
          <a:xfrm>
            <a:off x="912813" y="4049713"/>
            <a:ext cx="717550" cy="249237"/>
          </a:xfrm>
          <a:prstGeom prst="rect">
            <a:avLst/>
          </a:prstGeom>
          <a:solidFill>
            <a:srgbClr val="99CC00"/>
          </a:solidFill>
          <a:ln w="19080">
            <a:solidFill>
              <a:srgbClr val="014A7F"/>
            </a:solidFill>
            <a:round/>
          </a:ln>
          <a:extLst/>
        </p:spPr>
        <p:style>
          <a:lnRef idx="0">
            <a:scrgbClr r="0" g="0" b="0"/>
          </a:lnRef>
          <a:fillRef idx="0">
            <a:scrgbClr r="0" g="0" b="0"/>
          </a:fillRef>
          <a:effectRef idx="0">
            <a:scrgbClr r="0" g="0" b="0"/>
          </a:effectRef>
          <a:fontRef idx="minor"/>
        </p:style>
        <p:txBody>
          <a:bodyPr/>
          <a:lstStyle/>
          <a:p>
            <a:pPr eaLnBrk="1">
              <a:lnSpc>
                <a:spcPct val="93000"/>
              </a:lnSpc>
              <a:buClr>
                <a:srgbClr val="000000"/>
              </a:buClr>
              <a:buSzPct val="100000"/>
              <a:buFont typeface="Times New Roman" pitchFamily="16" charset="0"/>
              <a:buNone/>
              <a:defRPr/>
            </a:pPr>
            <a:endParaRPr lang="fr-FR"/>
          </a:p>
        </p:txBody>
      </p:sp>
      <p:sp>
        <p:nvSpPr>
          <p:cNvPr id="30" name="Rectangle 29"/>
          <p:cNvSpPr>
            <a:spLocks noChangeArrowheads="1"/>
          </p:cNvSpPr>
          <p:nvPr/>
        </p:nvSpPr>
        <p:spPr bwMode="auto">
          <a:xfrm>
            <a:off x="7466013" y="3698875"/>
            <a:ext cx="949325"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3</a:t>
            </a:r>
          </a:p>
        </p:txBody>
      </p:sp>
      <p:sp>
        <p:nvSpPr>
          <p:cNvPr id="32" name="Rectangle 31"/>
          <p:cNvSpPr>
            <a:spLocks noChangeArrowheads="1"/>
          </p:cNvSpPr>
          <p:nvPr/>
        </p:nvSpPr>
        <p:spPr bwMode="auto">
          <a:xfrm>
            <a:off x="6523038" y="3698875"/>
            <a:ext cx="950912"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2</a:t>
            </a:r>
          </a:p>
        </p:txBody>
      </p:sp>
      <p:sp>
        <p:nvSpPr>
          <p:cNvPr id="40" name="Rectangle 39"/>
          <p:cNvSpPr>
            <a:spLocks noChangeArrowheads="1"/>
          </p:cNvSpPr>
          <p:nvPr/>
        </p:nvSpPr>
        <p:spPr bwMode="auto">
          <a:xfrm>
            <a:off x="5568950" y="3698875"/>
            <a:ext cx="949325"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1</a:t>
            </a:r>
          </a:p>
        </p:txBody>
      </p:sp>
      <p:sp>
        <p:nvSpPr>
          <p:cNvPr id="41" name="Rectangle 40"/>
          <p:cNvSpPr>
            <a:spLocks noChangeArrowheads="1"/>
          </p:cNvSpPr>
          <p:nvPr/>
        </p:nvSpPr>
        <p:spPr bwMode="auto">
          <a:xfrm>
            <a:off x="4662488" y="3698875"/>
            <a:ext cx="950912"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4</a:t>
            </a:r>
          </a:p>
        </p:txBody>
      </p:sp>
      <p:sp>
        <p:nvSpPr>
          <p:cNvPr id="45" name="Rectangle 44"/>
          <p:cNvSpPr>
            <a:spLocks noChangeArrowheads="1"/>
          </p:cNvSpPr>
          <p:nvPr/>
        </p:nvSpPr>
        <p:spPr bwMode="auto">
          <a:xfrm>
            <a:off x="3721100" y="3698875"/>
            <a:ext cx="950913"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3</a:t>
            </a:r>
          </a:p>
        </p:txBody>
      </p:sp>
      <p:sp>
        <p:nvSpPr>
          <p:cNvPr id="46" name="Rectangle 45"/>
          <p:cNvSpPr>
            <a:spLocks noChangeArrowheads="1"/>
          </p:cNvSpPr>
          <p:nvPr/>
        </p:nvSpPr>
        <p:spPr bwMode="auto">
          <a:xfrm>
            <a:off x="2779713" y="3698875"/>
            <a:ext cx="950912"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2</a:t>
            </a:r>
          </a:p>
        </p:txBody>
      </p:sp>
      <p:sp>
        <p:nvSpPr>
          <p:cNvPr id="48" name="Rectangle 47"/>
          <p:cNvSpPr>
            <a:spLocks noChangeArrowheads="1"/>
          </p:cNvSpPr>
          <p:nvPr/>
        </p:nvSpPr>
        <p:spPr bwMode="auto">
          <a:xfrm>
            <a:off x="1849438" y="3698875"/>
            <a:ext cx="949325" cy="244475"/>
          </a:xfrm>
          <a:prstGeom prst="rect">
            <a:avLst/>
          </a:prstGeom>
          <a:solidFill>
            <a:schemeClr val="bg1"/>
          </a:solidFill>
          <a:ln w="19050">
            <a:solidFill>
              <a:srgbClr val="014A7F"/>
            </a:solidFill>
            <a:round/>
            <a:headEnd/>
            <a:tailEnd/>
          </a:ln>
        </p:spPr>
        <p:txBody>
          <a:bodyPr lIns="36000" tIns="36000" rIns="36000" bIns="36000"/>
          <a:lstStyle/>
          <a:p>
            <a:pPr algn="ctr" eaLnBrk="1">
              <a:lnSpc>
                <a:spcPct val="93000"/>
              </a:lnSpc>
              <a:buClr>
                <a:srgbClr val="000000"/>
              </a:buClr>
              <a:buSzPct val="100000"/>
              <a:buFont typeface="Times New Roman" pitchFamily="16" charset="0"/>
              <a:buNone/>
              <a:defRPr/>
            </a:pPr>
            <a:r>
              <a:rPr lang="fr-FR" sz="1200" dirty="0">
                <a:latin typeface="+mn-lt"/>
                <a:ea typeface="+mn-ea"/>
              </a:rPr>
              <a:t>Trimestre 1</a:t>
            </a:r>
          </a:p>
        </p:txBody>
      </p:sp>
      <p:sp>
        <p:nvSpPr>
          <p:cNvPr id="49" name="CustomShape 2"/>
          <p:cNvSpPr/>
          <p:nvPr/>
        </p:nvSpPr>
        <p:spPr>
          <a:xfrm>
            <a:off x="1308100" y="6156325"/>
            <a:ext cx="1462088" cy="815975"/>
          </a:xfrm>
          <a:prstGeom prst="rect">
            <a:avLst/>
          </a:prstGeom>
          <a:noFill/>
          <a:ln>
            <a:noFill/>
          </a:ln>
        </p:spPr>
        <p:style>
          <a:lnRef idx="0">
            <a:scrgbClr r="0" g="0" b="0"/>
          </a:lnRef>
          <a:fillRef idx="0">
            <a:scrgbClr r="0" g="0" b="0"/>
          </a:fillRef>
          <a:effectRef idx="0">
            <a:scrgbClr r="0" g="0" b="0"/>
          </a:effectRef>
          <a:fontRef idx="minor"/>
        </p:style>
        <p:txBody>
          <a:bodyPr lIns="90000" tIns="0" rIns="72000" bIns="45000"/>
          <a:lstStyle/>
          <a:p>
            <a:pPr algn="r">
              <a:defRPr/>
            </a:pPr>
            <a:r>
              <a:rPr lang="fr-FR" altLang="fr-FR" sz="1600">
                <a:solidFill>
                  <a:srgbClr val="000000"/>
                </a:solidFill>
              </a:rPr>
              <a:t>Préparation des premiers travaux </a:t>
            </a:r>
          </a:p>
        </p:txBody>
      </p:sp>
      <p:sp>
        <p:nvSpPr>
          <p:cNvPr id="85014" name="Étoile à 4 branches 1"/>
          <p:cNvSpPr>
            <a:spLocks noChangeArrowheads="1"/>
          </p:cNvSpPr>
          <p:nvPr/>
        </p:nvSpPr>
        <p:spPr bwMode="auto">
          <a:xfrm>
            <a:off x="1874838" y="4127500"/>
            <a:ext cx="350837" cy="360363"/>
          </a:xfrm>
          <a:prstGeom prst="star4">
            <a:avLst>
              <a:gd name="adj" fmla="val 12500"/>
            </a:avLst>
          </a:prstGeom>
          <a:solidFill>
            <a:srgbClr val="FF0000"/>
          </a:solidFill>
          <a:ln w="9525" algn="ctr">
            <a:solidFill>
              <a:schemeClr val="bg1"/>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6" name="ZoneTexte 5"/>
          <p:cNvSpPr txBox="1"/>
          <p:nvPr/>
        </p:nvSpPr>
        <p:spPr>
          <a:xfrm>
            <a:off x="2225675" y="4041775"/>
            <a:ext cx="2333625" cy="831850"/>
          </a:xfrm>
          <a:prstGeom prst="rect">
            <a:avLst/>
          </a:prstGeom>
          <a:noFill/>
        </p:spPr>
        <p:txBody>
          <a:bodyPr>
            <a:spAutoFit/>
          </a:bodyPr>
          <a:lstStyle/>
          <a:p>
            <a:pPr>
              <a:defRPr/>
            </a:pPr>
            <a:r>
              <a:rPr lang="fr-FR" sz="1600" dirty="0">
                <a:solidFill>
                  <a:srgbClr val="000000"/>
                </a:solidFill>
                <a:latin typeface="+mn-lt"/>
                <a:ea typeface="+mn-ea"/>
              </a:rPr>
              <a:t>Réunion d’information organisation des travaux</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07355A77-BCD7-4A50-9115-729AEACFE3EB}"/>
              </a:ext>
            </a:extLst>
          </p:cNvPr>
          <p:cNvSpPr txBox="1">
            <a:spLocks noChangeArrowheads="1"/>
          </p:cNvSpPr>
          <p:nvPr/>
        </p:nvSpPr>
        <p:spPr bwMode="auto">
          <a:xfrm rot="21240000">
            <a:off x="449263" y="5141913"/>
            <a:ext cx="9182100"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116" rIns="0" bIns="0" anchor="ctr"/>
          <a:lstStyle>
            <a:lvl1pPr eaLnBrk="0">
              <a:lnSpc>
                <a:spcPct val="93000"/>
              </a:lnSpc>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3200">
                <a:solidFill>
                  <a:srgbClr val="000000"/>
                </a:solidFill>
                <a:latin typeface="Arial" panose="020B0604020202020204" pitchFamily="34" charset="0"/>
                <a:ea typeface="Microsoft YaHei" panose="020B0503020204020204" pitchFamily="34" charset="-122"/>
              </a:defRPr>
            </a:lvl1pPr>
            <a:lvl2pPr eaLnBrk="0">
              <a:lnSpc>
                <a:spcPct val="93000"/>
              </a:lnSpc>
              <a:spcBef>
                <a:spcPts val="113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800">
                <a:solidFill>
                  <a:srgbClr val="000000"/>
                </a:solidFill>
                <a:latin typeface="Arial" panose="020B0604020202020204" pitchFamily="34" charset="0"/>
                <a:ea typeface="Microsoft YaHei" panose="020B0503020204020204" pitchFamily="34" charset="-122"/>
              </a:defRPr>
            </a:lvl2pPr>
            <a:lvl3pPr eaLnBrk="0">
              <a:lnSpc>
                <a:spcPct val="93000"/>
              </a:lnSpc>
              <a:spcBef>
                <a:spcPts val="850"/>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400">
                <a:solidFill>
                  <a:srgbClr val="000000"/>
                </a:solidFill>
                <a:latin typeface="Arial" panose="020B0604020202020204" pitchFamily="34" charset="0"/>
                <a:ea typeface="Microsoft YaHei" panose="020B0503020204020204" pitchFamily="34" charset="-122"/>
              </a:defRPr>
            </a:lvl3pPr>
            <a:lvl4pPr eaLnBrk="0">
              <a:lnSpc>
                <a:spcPct val="93000"/>
              </a:lnSpc>
              <a:spcBef>
                <a:spcPts val="575"/>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4pPr>
            <a:lvl5pPr eaLnBrk="0">
              <a:lnSpc>
                <a:spcPct val="93000"/>
              </a:lnSpc>
              <a:spcBef>
                <a:spcPts val="28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9pPr>
          </a:lstStyle>
          <a:p>
            <a:pPr algn="ctr" eaLnBrk="1">
              <a:buSzPct val="100000"/>
              <a:defRPr/>
            </a:pPr>
            <a:r>
              <a:rPr lang="fr-FR" altLang="fr-FR" sz="4400" b="1" dirty="0">
                <a:solidFill>
                  <a:srgbClr val="B1C903"/>
                </a:solidFill>
              </a:rPr>
              <a:t>Merci de votre attention</a:t>
            </a:r>
            <a:endParaRPr lang="fr-FR" altLang="fr-FR" sz="3000" b="1" dirty="0">
              <a:solidFill>
                <a:srgbClr val="B1C903"/>
              </a:solidFill>
            </a:endParaRPr>
          </a:p>
        </p:txBody>
      </p:sp>
      <p:pic>
        <p:nvPicPr>
          <p:cNvPr id="87043" name="Image 3"/>
          <p:cNvPicPr>
            <a:picLocks noChangeAspect="1"/>
          </p:cNvPicPr>
          <p:nvPr/>
        </p:nvPicPr>
        <p:blipFill>
          <a:blip r:embed="rId3">
            <a:extLst>
              <a:ext uri="{28A0092B-C50C-407E-A947-70E740481C1C}">
                <a14:useLocalDpi xmlns:a14="http://schemas.microsoft.com/office/drawing/2010/main" val="0"/>
              </a:ext>
            </a:extLst>
          </a:blip>
          <a:srcRect t="15825"/>
          <a:stretch>
            <a:fillRect/>
          </a:stretch>
        </p:blipFill>
        <p:spPr bwMode="auto">
          <a:xfrm>
            <a:off x="0" y="1443038"/>
            <a:ext cx="10080625"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a:xfrm>
            <a:off x="755650" y="1855788"/>
            <a:ext cx="8569325" cy="1619250"/>
          </a:xfrm>
        </p:spPr>
        <p:txBody>
          <a:bodyPr/>
          <a:lstStyle/>
          <a:p>
            <a:pPr>
              <a:defRPr/>
            </a:pPr>
            <a:r>
              <a:rPr lang="fr-FR" dirty="0" smtClean="0"/>
              <a:t>Temps d’échanges</a:t>
            </a:r>
            <a:endParaRPr lang="fr-FR" dirty="0"/>
          </a:p>
        </p:txBody>
      </p:sp>
      <p:sp>
        <p:nvSpPr>
          <p:cNvPr id="6" name="Sous-titre 5"/>
          <p:cNvSpPr>
            <a:spLocks noGrp="1"/>
          </p:cNvSpPr>
          <p:nvPr>
            <p:ph type="subTitle" idx="1"/>
          </p:nvPr>
        </p:nvSpPr>
        <p:spPr>
          <a:xfrm>
            <a:off x="755650" y="4214813"/>
            <a:ext cx="8569325" cy="1931987"/>
          </a:xfrm>
        </p:spPr>
        <p:txBody>
          <a:bodyPr/>
          <a:lstStyle/>
          <a:p>
            <a:pPr>
              <a:defRPr/>
            </a:pPr>
            <a:r>
              <a:rPr lang="fr-FR" sz="2400" dirty="0" smtClean="0"/>
              <a:t>Vos </a:t>
            </a:r>
            <a:r>
              <a:rPr lang="fr-FR" sz="2400" dirty="0"/>
              <a:t>retours sur les orientations programmatiques et les </a:t>
            </a:r>
            <a:r>
              <a:rPr lang="fr-FR" sz="2400" dirty="0" smtClean="0"/>
              <a:t>éléments </a:t>
            </a:r>
            <a:r>
              <a:rPr lang="fr-FR" sz="2400" dirty="0"/>
              <a:t>présentés</a:t>
            </a:r>
          </a:p>
        </p:txBody>
      </p:sp>
      <p:sp>
        <p:nvSpPr>
          <p:cNvPr id="89092" name="Espace réservé du numéro de diapositive 3"/>
          <p:cNvSpPr>
            <a:spLocks noGrp="1"/>
          </p:cNvSpPr>
          <p:nvPr>
            <p:ph type="sldNum" sz="quarter" idx="12"/>
          </p:nvPr>
        </p:nvSpPr>
        <p:spPr>
          <a:noFill/>
        </p:spPr>
        <p:txBody>
          <a:bodyPr/>
          <a:lstStyle>
            <a:lvl1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Lst>
              <a:defRPr>
                <a:solidFill>
                  <a:srgbClr val="000099"/>
                </a:solidFill>
                <a:latin typeface="Arial" panose="020B0604020202020204" pitchFamily="34" charset="0"/>
                <a:ea typeface="Microsoft YaHei" panose="020B0503020204020204" pitchFamily="34" charset="-122"/>
              </a:defRPr>
            </a:lvl9pPr>
          </a:lstStyle>
          <a:p>
            <a:fld id="{8CC42297-5E62-4390-9A19-90F601E646B1}" type="slidenum">
              <a:rPr lang="fr-FR" altLang="fr-FR" smtClean="0">
                <a:solidFill>
                  <a:srgbClr val="000000"/>
                </a:solidFill>
                <a:latin typeface="Times New Roman" panose="02020603050405020304" pitchFamily="18" charset="0"/>
              </a:rPr>
              <a:pPr/>
              <a:t>42</a:t>
            </a:fld>
            <a:endParaRPr lang="fr-FR" altLang="fr-FR" smtClean="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C6B76F69-E026-48DB-828E-9ED217EFFB3F}"/>
              </a:ext>
            </a:extLst>
          </p:cNvPr>
          <p:cNvSpPr txBox="1">
            <a:spLocks noChangeArrowheads="1"/>
          </p:cNvSpPr>
          <p:nvPr/>
        </p:nvSpPr>
        <p:spPr bwMode="auto">
          <a:xfrm rot="21240000">
            <a:off x="782638" y="2578100"/>
            <a:ext cx="8077200" cy="1250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39116" rIns="0" bIns="0" anchor="ctr"/>
          <a:lstStyle>
            <a:lvl1pPr eaLnBrk="0">
              <a:lnSpc>
                <a:spcPct val="93000"/>
              </a:lnSpc>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3200">
                <a:solidFill>
                  <a:srgbClr val="000000"/>
                </a:solidFill>
                <a:latin typeface="Arial" panose="020B0604020202020204" pitchFamily="34" charset="0"/>
                <a:ea typeface="Microsoft YaHei" panose="020B0503020204020204" pitchFamily="34" charset="-122"/>
              </a:defRPr>
            </a:lvl1pPr>
            <a:lvl2pPr eaLnBrk="0">
              <a:lnSpc>
                <a:spcPct val="93000"/>
              </a:lnSpc>
              <a:spcBef>
                <a:spcPts val="113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800">
                <a:solidFill>
                  <a:srgbClr val="000000"/>
                </a:solidFill>
                <a:latin typeface="Arial" panose="020B0604020202020204" pitchFamily="34" charset="0"/>
                <a:ea typeface="Microsoft YaHei" panose="020B0503020204020204" pitchFamily="34" charset="-122"/>
              </a:defRPr>
            </a:lvl2pPr>
            <a:lvl3pPr eaLnBrk="0">
              <a:lnSpc>
                <a:spcPct val="93000"/>
              </a:lnSpc>
              <a:spcBef>
                <a:spcPts val="850"/>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400">
                <a:solidFill>
                  <a:srgbClr val="000000"/>
                </a:solidFill>
                <a:latin typeface="Arial" panose="020B0604020202020204" pitchFamily="34" charset="0"/>
                <a:ea typeface="Microsoft YaHei" panose="020B0503020204020204" pitchFamily="34" charset="-122"/>
              </a:defRPr>
            </a:lvl3pPr>
            <a:lvl4pPr eaLnBrk="0">
              <a:lnSpc>
                <a:spcPct val="93000"/>
              </a:lnSpc>
              <a:spcBef>
                <a:spcPts val="575"/>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4pPr>
            <a:lvl5pPr eaLnBrk="0">
              <a:lnSpc>
                <a:spcPct val="93000"/>
              </a:lnSpc>
              <a:spcBef>
                <a:spcPts val="288"/>
              </a:spcBef>
              <a:buClr>
                <a:srgbClr val="000000"/>
              </a:buClr>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Lst>
              <a:defRPr sz="2000">
                <a:solidFill>
                  <a:srgbClr val="000000"/>
                </a:solidFill>
                <a:latin typeface="Arial" panose="020B0604020202020204" pitchFamily="34" charset="0"/>
                <a:ea typeface="Microsoft YaHei" panose="020B0503020204020204" pitchFamily="34" charset="-122"/>
              </a:defRPr>
            </a:lvl9pPr>
          </a:lstStyle>
          <a:p>
            <a:pPr algn="ctr" eaLnBrk="1">
              <a:buSzPct val="100000"/>
              <a:defRPr/>
            </a:pPr>
            <a:r>
              <a:rPr lang="fr-FR" altLang="fr-FR" sz="4400" b="1" dirty="0">
                <a:solidFill>
                  <a:srgbClr val="FFFFFF"/>
                </a:solidFill>
              </a:rPr>
              <a:t>1. </a:t>
            </a:r>
            <a:r>
              <a:rPr lang="fr-FR" altLang="fr-FR" sz="4400" b="1" dirty="0" smtClean="0">
                <a:solidFill>
                  <a:srgbClr val="FFFFFF"/>
                </a:solidFill>
              </a:rPr>
              <a:t>Contexte général du projet</a:t>
            </a:r>
            <a:endParaRPr lang="fr-FR" altLang="fr-FR" sz="3000" b="1"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189038"/>
            <a:ext cx="6696075"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D88F2B2-46BC-437E-8198-0EAE04C2ACF3}"/>
              </a:ext>
            </a:extLst>
          </p:cNvPr>
          <p:cNvSpPr txBox="1">
            <a:spLocks/>
          </p:cNvSpPr>
          <p:nvPr/>
        </p:nvSpPr>
        <p:spPr bwMode="auto">
          <a:xfrm>
            <a:off x="7069138" y="1166813"/>
            <a:ext cx="2979737" cy="2095500"/>
          </a:xfrm>
          <a:prstGeom prst="rect">
            <a:avLst/>
          </a:prstGeom>
          <a:solidFill>
            <a:schemeClr val="bg1"/>
          </a:solidFill>
          <a:ln>
            <a:noFill/>
          </a:ln>
          <a:effectLst/>
          <a:extLst>
            <a:ext uri="{FAA26D3D-D897-4be2-8F04-BA451C77F1D7}"/>
          </a:extLst>
        </p:spPr>
        <p:txBody>
          <a:bodyPr lIns="0" tIns="0" rIns="0" bIns="0" anchor="ctr"/>
          <a:lst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9pPr>
          </a:lstStyle>
          <a:p>
            <a:pPr>
              <a:defRPr/>
            </a:pPr>
            <a:r>
              <a:rPr lang="fr-FR" sz="2800" kern="0" dirty="0" smtClean="0"/>
              <a:t>Un projet global de réaménagement et d’accueil des JOP 2024</a:t>
            </a:r>
            <a:endParaRPr lang="fr-FR" sz="2800" kern="0" dirty="0"/>
          </a:p>
        </p:txBody>
      </p:sp>
      <p:sp>
        <p:nvSpPr>
          <p:cNvPr id="5" name="Espace réservé du contenu 7">
            <a:extLst>
              <a:ext uri="{FF2B5EF4-FFF2-40B4-BE49-F238E27FC236}">
                <a16:creationId xmlns:a16="http://schemas.microsoft.com/office/drawing/2014/main" id="{0EDA4394-F10F-4CE2-8C95-4EF363A908A9}"/>
              </a:ext>
            </a:extLst>
          </p:cNvPr>
          <p:cNvSpPr>
            <a:spLocks noGrp="1"/>
          </p:cNvSpPr>
          <p:nvPr>
            <p:ph idx="1"/>
          </p:nvPr>
        </p:nvSpPr>
        <p:spPr>
          <a:xfrm>
            <a:off x="6951663" y="3794125"/>
            <a:ext cx="2960687" cy="1558925"/>
          </a:xfrm>
        </p:spPr>
        <p:txBody>
          <a:bodyPr rtlCol="0">
            <a:normAutofit/>
          </a:bodyPr>
          <a:lstStyle/>
          <a:p>
            <a:pPr fontAlgn="auto">
              <a:spcAft>
                <a:spcPts val="0"/>
              </a:spcAft>
              <a:buFont typeface="Arial" panose="020B0604020202020204" pitchFamily="34" charset="0"/>
              <a:buChar char="•"/>
              <a:defRPr/>
            </a:pPr>
            <a:r>
              <a:rPr lang="fr-FR" sz="1800" dirty="0" smtClean="0"/>
              <a:t>3 routes départementales</a:t>
            </a:r>
            <a:endParaRPr lang="fr-FR" sz="1800" dirty="0"/>
          </a:p>
          <a:p>
            <a:pPr fontAlgn="auto">
              <a:spcAft>
                <a:spcPts val="0"/>
              </a:spcAft>
              <a:buFont typeface="Arial" panose="020B0604020202020204" pitchFamily="34" charset="0"/>
              <a:buChar char="•"/>
              <a:defRPr/>
            </a:pPr>
            <a:r>
              <a:rPr lang="fr-FR" sz="1800" dirty="0" smtClean="0"/>
              <a:t>Une liaison gare – sites olympiques</a:t>
            </a:r>
            <a:endParaRPr lang="fr-FR" sz="1800" dirty="0"/>
          </a:p>
        </p:txBody>
      </p:sp>
      <p:grpSp>
        <p:nvGrpSpPr>
          <p:cNvPr id="15365" name="Groupe 15"/>
          <p:cNvGrpSpPr>
            <a:grpSpLocks/>
          </p:cNvGrpSpPr>
          <p:nvPr/>
        </p:nvGrpSpPr>
        <p:grpSpPr bwMode="auto">
          <a:xfrm>
            <a:off x="3967163" y="3624263"/>
            <a:ext cx="2243137" cy="3340100"/>
            <a:chOff x="1911927" y="1527825"/>
            <a:chExt cx="3470564" cy="5299002"/>
          </a:xfrm>
        </p:grpSpPr>
        <p:cxnSp>
          <p:nvCxnSpPr>
            <p:cNvPr id="15376" name="Connecteur droit 3"/>
            <p:cNvCxnSpPr>
              <a:cxnSpLocks noChangeShapeType="1"/>
            </p:cNvCxnSpPr>
            <p:nvPr/>
          </p:nvCxnSpPr>
          <p:spPr bwMode="auto">
            <a:xfrm flipH="1">
              <a:off x="1911927" y="4862945"/>
              <a:ext cx="1413164" cy="1963882"/>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7" name="Connecteur droit 11"/>
            <p:cNvCxnSpPr>
              <a:cxnSpLocks noChangeShapeType="1"/>
            </p:cNvCxnSpPr>
            <p:nvPr/>
          </p:nvCxnSpPr>
          <p:spPr bwMode="auto">
            <a:xfrm flipH="1">
              <a:off x="3325091" y="3106882"/>
              <a:ext cx="1122218" cy="1756063"/>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8" name="Connecteur droit 13"/>
            <p:cNvCxnSpPr>
              <a:cxnSpLocks noChangeShapeType="1"/>
            </p:cNvCxnSpPr>
            <p:nvPr/>
          </p:nvCxnSpPr>
          <p:spPr bwMode="auto">
            <a:xfrm flipH="1">
              <a:off x="4436774" y="1527825"/>
              <a:ext cx="945717" cy="1579057"/>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366" name="Groupe 17"/>
          <p:cNvGrpSpPr>
            <a:grpSpLocks/>
          </p:cNvGrpSpPr>
          <p:nvPr/>
        </p:nvGrpSpPr>
        <p:grpSpPr bwMode="auto">
          <a:xfrm flipV="1">
            <a:off x="3594100" y="5692775"/>
            <a:ext cx="1020763" cy="452438"/>
            <a:chOff x="1911927" y="1527825"/>
            <a:chExt cx="3470564" cy="5299002"/>
          </a:xfrm>
        </p:grpSpPr>
        <p:cxnSp>
          <p:nvCxnSpPr>
            <p:cNvPr id="15373" name="Connecteur droit 18"/>
            <p:cNvCxnSpPr>
              <a:cxnSpLocks noChangeShapeType="1"/>
            </p:cNvCxnSpPr>
            <p:nvPr/>
          </p:nvCxnSpPr>
          <p:spPr bwMode="auto">
            <a:xfrm flipH="1">
              <a:off x="1911927" y="4862945"/>
              <a:ext cx="1413164" cy="1963882"/>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4" name="Connecteur droit 19"/>
            <p:cNvCxnSpPr>
              <a:cxnSpLocks noChangeShapeType="1"/>
            </p:cNvCxnSpPr>
            <p:nvPr/>
          </p:nvCxnSpPr>
          <p:spPr bwMode="auto">
            <a:xfrm flipH="1">
              <a:off x="3325091" y="3106882"/>
              <a:ext cx="1122218" cy="1756063"/>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375" name="Connecteur droit 20"/>
            <p:cNvCxnSpPr>
              <a:cxnSpLocks noChangeShapeType="1"/>
            </p:cNvCxnSpPr>
            <p:nvPr/>
          </p:nvCxnSpPr>
          <p:spPr bwMode="auto">
            <a:xfrm flipH="1">
              <a:off x="4436774" y="1527825"/>
              <a:ext cx="945717" cy="1579057"/>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5367" name="ZoneTexte 25"/>
          <p:cNvSpPr txBox="1">
            <a:spLocks noChangeArrowheads="1"/>
          </p:cNvSpPr>
          <p:nvPr/>
        </p:nvSpPr>
        <p:spPr bwMode="auto">
          <a:xfrm>
            <a:off x="5127625" y="5453063"/>
            <a:ext cx="13493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a:solidFill>
                  <a:schemeClr val="tx1"/>
                </a:solidFill>
              </a:rPr>
              <a:t>RD 932</a:t>
            </a:r>
          </a:p>
          <a:p>
            <a:r>
              <a:rPr lang="fr-FR" altLang="fr-FR" sz="1200" b="1">
                <a:solidFill>
                  <a:schemeClr val="tx1"/>
                </a:solidFill>
              </a:rPr>
              <a:t>Avenue de la division Leclerc</a:t>
            </a:r>
          </a:p>
        </p:txBody>
      </p:sp>
      <p:sp>
        <p:nvSpPr>
          <p:cNvPr id="15368" name="ZoneTexte 28"/>
          <p:cNvSpPr txBox="1">
            <a:spLocks noChangeArrowheads="1"/>
          </p:cNvSpPr>
          <p:nvPr/>
        </p:nvSpPr>
        <p:spPr bwMode="auto">
          <a:xfrm>
            <a:off x="1514475" y="2754313"/>
            <a:ext cx="20796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a:solidFill>
                  <a:schemeClr val="tx1"/>
                </a:solidFill>
              </a:rPr>
              <a:t>RD 50</a:t>
            </a:r>
          </a:p>
          <a:p>
            <a:r>
              <a:rPr lang="fr-FR" altLang="fr-FR" sz="1200" b="1">
                <a:solidFill>
                  <a:schemeClr val="tx1"/>
                </a:solidFill>
              </a:rPr>
              <a:t>Avenue John Fitzgerald Kennedy</a:t>
            </a:r>
          </a:p>
        </p:txBody>
      </p:sp>
      <p:sp>
        <p:nvSpPr>
          <p:cNvPr id="15369" name="ZoneTexte 29"/>
          <p:cNvSpPr txBox="1">
            <a:spLocks noChangeArrowheads="1"/>
          </p:cNvSpPr>
          <p:nvPr/>
        </p:nvSpPr>
        <p:spPr bwMode="auto">
          <a:xfrm>
            <a:off x="2441575" y="5611813"/>
            <a:ext cx="1089025"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200" b="1">
                <a:solidFill>
                  <a:schemeClr val="tx1"/>
                </a:solidFill>
              </a:rPr>
              <a:t>RD 30</a:t>
            </a:r>
          </a:p>
          <a:p>
            <a:r>
              <a:rPr lang="fr-FR" altLang="fr-FR" sz="1200" b="1">
                <a:solidFill>
                  <a:schemeClr val="tx1"/>
                </a:solidFill>
              </a:rPr>
              <a:t>Avenue Jean Jaurès</a:t>
            </a:r>
          </a:p>
        </p:txBody>
      </p:sp>
      <p:sp>
        <p:nvSpPr>
          <p:cNvPr id="15370" name="Forme libre 2"/>
          <p:cNvSpPr>
            <a:spLocks/>
          </p:cNvSpPr>
          <p:nvPr/>
        </p:nvSpPr>
        <p:spPr bwMode="auto">
          <a:xfrm>
            <a:off x="3657600" y="2828925"/>
            <a:ext cx="1947863" cy="1676400"/>
          </a:xfrm>
          <a:custGeom>
            <a:avLst/>
            <a:gdLst>
              <a:gd name="T0" fmla="*/ 2123742 w 1914525"/>
              <a:gd name="T1" fmla="*/ 1827229 h 1647825"/>
              <a:gd name="T2" fmla="*/ 1838463 w 1914525"/>
              <a:gd name="T3" fmla="*/ 1637114 h 1647825"/>
              <a:gd name="T4" fmla="*/ 1289037 w 1914525"/>
              <a:gd name="T5" fmla="*/ 1573741 h 1647825"/>
              <a:gd name="T6" fmla="*/ 982627 w 1914525"/>
              <a:gd name="T7" fmla="*/ 1415310 h 1647825"/>
              <a:gd name="T8" fmla="*/ 464899 w 1914525"/>
              <a:gd name="T9" fmla="*/ 602035 h 1647825"/>
              <a:gd name="T10" fmla="*/ 0 w 1914525"/>
              <a:gd name="T11" fmla="*/ 0 h 1647825"/>
              <a:gd name="T12" fmla="*/ 0 w 1914525"/>
              <a:gd name="T13" fmla="*/ 0 h 16478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14525" h="1647825">
                <a:moveTo>
                  <a:pt x="1914525" y="1647825"/>
                </a:moveTo>
                <a:cubicBezTo>
                  <a:pt x="1848644" y="1581150"/>
                  <a:pt x="1782763" y="1514475"/>
                  <a:pt x="1657350" y="1476375"/>
                </a:cubicBezTo>
                <a:cubicBezTo>
                  <a:pt x="1531937" y="1438275"/>
                  <a:pt x="1290637" y="1452562"/>
                  <a:pt x="1162050" y="1419225"/>
                </a:cubicBezTo>
                <a:cubicBezTo>
                  <a:pt x="1033463" y="1385888"/>
                  <a:pt x="1009650" y="1422400"/>
                  <a:pt x="885825" y="1276350"/>
                </a:cubicBezTo>
                <a:cubicBezTo>
                  <a:pt x="762000" y="1130300"/>
                  <a:pt x="566737" y="755650"/>
                  <a:pt x="419100" y="542925"/>
                </a:cubicBezTo>
                <a:cubicBezTo>
                  <a:pt x="271463" y="330200"/>
                  <a:pt x="0" y="0"/>
                  <a:pt x="0" y="0"/>
                </a:cubicBezTo>
              </a:path>
            </a:pathLst>
          </a:custGeom>
          <a:noFill/>
          <a:ln w="76200" cap="flat" cmpd="sng" algn="ctr">
            <a:solidFill>
              <a:srgbClr val="FFFF00">
                <a:alpha val="59999"/>
              </a:srgb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5371" name="Ellipse 3"/>
          <p:cNvSpPr>
            <a:spLocks noChangeArrowheads="1"/>
          </p:cNvSpPr>
          <p:nvPr/>
        </p:nvSpPr>
        <p:spPr bwMode="auto">
          <a:xfrm>
            <a:off x="4095750" y="6837363"/>
            <a:ext cx="328613" cy="331787"/>
          </a:xfrm>
          <a:prstGeom prst="ellipse">
            <a:avLst/>
          </a:prstGeom>
          <a:solidFill>
            <a:srgbClr val="F296E0"/>
          </a:solidFill>
          <a:ln w="9525" algn="ctr">
            <a:solidFill>
              <a:srgbClr val="AF4E99"/>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
        <p:nvSpPr>
          <p:cNvPr id="15372" name="Text Box 19"/>
          <p:cNvSpPr txBox="1">
            <a:spLocks noChangeArrowheads="1"/>
          </p:cNvSpPr>
          <p:nvPr/>
        </p:nvSpPr>
        <p:spPr bwMode="auto">
          <a:xfrm>
            <a:off x="4462463" y="6827838"/>
            <a:ext cx="8445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b="1">
                <a:solidFill>
                  <a:srgbClr val="AF4E99"/>
                </a:solidFill>
              </a:rPr>
              <a:t>GARE</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D88F2B2-46BC-437E-8198-0EAE04C2ACF3}"/>
              </a:ext>
            </a:extLst>
          </p:cNvPr>
          <p:cNvSpPr txBox="1">
            <a:spLocks/>
          </p:cNvSpPr>
          <p:nvPr/>
        </p:nvSpPr>
        <p:spPr bwMode="auto">
          <a:xfrm>
            <a:off x="338138" y="1150938"/>
            <a:ext cx="9072562"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0" rIns="0" bIns="0" anchor="ctr"/>
          <a:lst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3600">
                <a:solidFill>
                  <a:srgbClr val="000099"/>
                </a:solidFill>
                <a:latin typeface="Arial" charset="0"/>
                <a:ea typeface="Microsoft YaHei" charset="-122"/>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itchFamily="16" charset="0"/>
              <a:defRPr sz="3600">
                <a:solidFill>
                  <a:srgbClr val="000099"/>
                </a:solidFill>
                <a:latin typeface="Arial" charset="0"/>
                <a:ea typeface="Microsoft YaHei" charset="-122"/>
              </a:defRPr>
            </a:lvl9pPr>
          </a:lstStyle>
          <a:p>
            <a:pPr>
              <a:defRPr/>
            </a:pPr>
            <a:r>
              <a:rPr lang="fr-FR" sz="3000" kern="0" dirty="0"/>
              <a:t>Localisation de la </a:t>
            </a:r>
            <a:r>
              <a:rPr lang="fr-FR" sz="3000" kern="0" dirty="0" smtClean="0"/>
              <a:t>RD932 </a:t>
            </a:r>
            <a:r>
              <a:rPr lang="fr-FR" sz="3000" kern="0" dirty="0"/>
              <a:t>à l’échelle de </a:t>
            </a:r>
            <a:r>
              <a:rPr lang="fr-FR" sz="3000" kern="0" dirty="0" smtClean="0"/>
              <a:t>la commune</a:t>
            </a:r>
            <a:endParaRPr lang="fr-FR" sz="3000" kern="0" dirty="0"/>
          </a:p>
        </p:txBody>
      </p:sp>
      <p:sp>
        <p:nvSpPr>
          <p:cNvPr id="5" name="Espace réservé du contenu 7">
            <a:extLst>
              <a:ext uri="{FF2B5EF4-FFF2-40B4-BE49-F238E27FC236}">
                <a16:creationId xmlns:a16="http://schemas.microsoft.com/office/drawing/2014/main" id="{0EDA4394-F10F-4CE2-8C95-4EF363A908A9}"/>
              </a:ext>
            </a:extLst>
          </p:cNvPr>
          <p:cNvSpPr>
            <a:spLocks noGrp="1"/>
          </p:cNvSpPr>
          <p:nvPr>
            <p:ph idx="1"/>
          </p:nvPr>
        </p:nvSpPr>
        <p:spPr>
          <a:xfrm>
            <a:off x="6875463" y="3686175"/>
            <a:ext cx="3175000" cy="1558925"/>
          </a:xfrm>
        </p:spPr>
        <p:txBody>
          <a:bodyPr>
            <a:normAutofit/>
          </a:bodyPr>
          <a:lstStyle/>
          <a:p>
            <a:pPr>
              <a:buFont typeface="Arial" panose="020B0604020202020204" pitchFamily="34" charset="0"/>
              <a:buChar char="•"/>
              <a:defRPr/>
            </a:pPr>
            <a:r>
              <a:rPr lang="fr-FR" altLang="fr-FR" sz="1800" smtClean="0"/>
              <a:t>Linéaire : 1 200 ml</a:t>
            </a:r>
          </a:p>
          <a:p>
            <a:pPr>
              <a:buFont typeface="Arial" panose="020B0604020202020204" pitchFamily="34" charset="0"/>
              <a:buChar char="•"/>
              <a:defRPr/>
            </a:pPr>
            <a:r>
              <a:rPr lang="fr-FR" altLang="fr-FR" sz="1800" smtClean="0"/>
              <a:t>Axe principal du cœur de ville et déserte locale</a:t>
            </a:r>
          </a:p>
          <a:p>
            <a:pPr>
              <a:buFont typeface="Arial" panose="020B0604020202020204" pitchFamily="34" charset="0"/>
              <a:buChar char="•"/>
              <a:defRPr/>
            </a:pPr>
            <a:r>
              <a:rPr lang="fr-FR" altLang="fr-FR" sz="1800" smtClean="0"/>
              <a:t>+ 30 000 véhicules/jour</a:t>
            </a:r>
          </a:p>
        </p:txBody>
      </p:sp>
      <p:pic>
        <p:nvPicPr>
          <p:cNvPr id="1741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160588"/>
            <a:ext cx="6988175"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413" name="Connecteur droit 10"/>
          <p:cNvCxnSpPr>
            <a:cxnSpLocks noChangeShapeType="1"/>
          </p:cNvCxnSpPr>
          <p:nvPr/>
        </p:nvCxnSpPr>
        <p:spPr bwMode="auto">
          <a:xfrm flipH="1">
            <a:off x="2171700" y="4868863"/>
            <a:ext cx="1439863" cy="2114550"/>
          </a:xfrm>
          <a:prstGeom prst="line">
            <a:avLst/>
          </a:prstGeom>
          <a:noFill/>
          <a:ln w="76200" algn="ctr">
            <a:solidFill>
              <a:srgbClr val="FFFF00">
                <a:alpha val="59999"/>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Espace réservé du contenu 7">
            <a:extLst>
              <a:ext uri="{FF2B5EF4-FFF2-40B4-BE49-F238E27FC236}">
                <a16:creationId xmlns:a16="http://schemas.microsoft.com/office/drawing/2014/main" id="{0EDA4394-F10F-4CE2-8C95-4EF363A908A9}"/>
              </a:ext>
            </a:extLst>
          </p:cNvPr>
          <p:cNvSpPr txBox="1">
            <a:spLocks/>
          </p:cNvSpPr>
          <p:nvPr/>
        </p:nvSpPr>
        <p:spPr bwMode="auto">
          <a:xfrm>
            <a:off x="6926263" y="5688013"/>
            <a:ext cx="2798762" cy="138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tIns="28448" rIns="0" bIns="0">
            <a:normAutofit/>
          </a:bodyPr>
          <a:lstStyle>
            <a:lvl1pPr marL="457200" indent="-457200" algn="l" defTabSz="449263" rtl="0" eaLnBrk="0" fontAlgn="base" hangingPunct="0">
              <a:lnSpc>
                <a:spcPct val="93000"/>
              </a:lnSpc>
              <a:spcBef>
                <a:spcPts val="1425"/>
              </a:spcBef>
              <a:spcAft>
                <a:spcPct val="0"/>
              </a:spcAft>
              <a:buClr>
                <a:srgbClr val="B1C903"/>
              </a:buClr>
              <a:buSzPct val="100000"/>
              <a:buFont typeface="Wingdings" panose="05000000000000000000" pitchFamily="2" charset="2"/>
              <a:buChar char="§"/>
              <a:defRPr sz="3200">
                <a:solidFill>
                  <a:srgbClr val="000099"/>
                </a:solidFill>
                <a:latin typeface="+mn-lt"/>
                <a:ea typeface="+mn-ea"/>
                <a:cs typeface="+mn-cs"/>
              </a:defRPr>
            </a:lvl1pPr>
            <a:lvl2pPr marL="742950" indent="-285750" algn="l" defTabSz="449263" rtl="0" eaLnBrk="0" fontAlgn="base" hangingPunct="0">
              <a:lnSpc>
                <a:spcPct val="93000"/>
              </a:lnSpc>
              <a:spcBef>
                <a:spcPts val="1138"/>
              </a:spcBef>
              <a:spcAft>
                <a:spcPct val="0"/>
              </a:spcAft>
              <a:buClr>
                <a:srgbClr val="000000"/>
              </a:buClr>
              <a:buSzPct val="100000"/>
              <a:buFont typeface="Times New Roman" panose="02020603050405020304" pitchFamily="18" charset="0"/>
              <a:defRPr sz="2800">
                <a:solidFill>
                  <a:srgbClr val="000099"/>
                </a:solidFill>
                <a:latin typeface="+mn-lt"/>
                <a:ea typeface="+mn-ea"/>
              </a:defRPr>
            </a:lvl2pPr>
            <a:lvl3pPr marL="1143000" indent="-228600" algn="l" defTabSz="449263" rtl="0" eaLnBrk="0" fontAlgn="base" hangingPunct="0">
              <a:lnSpc>
                <a:spcPct val="93000"/>
              </a:lnSpc>
              <a:spcBef>
                <a:spcPts val="850"/>
              </a:spcBef>
              <a:spcAft>
                <a:spcPct val="0"/>
              </a:spcAft>
              <a:buClr>
                <a:srgbClr val="000000"/>
              </a:buClr>
              <a:buSzPct val="100000"/>
              <a:buFont typeface="Times New Roman" panose="02020603050405020304" pitchFamily="18" charset="0"/>
              <a:defRPr sz="2400">
                <a:solidFill>
                  <a:srgbClr val="000099"/>
                </a:solidFill>
                <a:latin typeface="+mn-lt"/>
                <a:ea typeface="+mn-ea"/>
              </a:defRPr>
            </a:lvl3pPr>
            <a:lvl4pPr marL="1600200" indent="-228600" algn="l" defTabSz="449263" rtl="0" eaLnBrk="0" fontAlgn="base" hangingPunct="0">
              <a:lnSpc>
                <a:spcPct val="93000"/>
              </a:lnSpc>
              <a:spcBef>
                <a:spcPts val="575"/>
              </a:spcBef>
              <a:spcAft>
                <a:spcPct val="0"/>
              </a:spcAft>
              <a:buClr>
                <a:srgbClr val="000000"/>
              </a:buClr>
              <a:buSzPct val="100000"/>
              <a:buFont typeface="Times New Roman" panose="02020603050405020304" pitchFamily="18" charset="0"/>
              <a:defRPr sz="2000">
                <a:solidFill>
                  <a:srgbClr val="000099"/>
                </a:solidFill>
                <a:latin typeface="+mn-lt"/>
                <a:ea typeface="+mn-ea"/>
              </a:defRPr>
            </a:lvl4pPr>
            <a:lvl5pPr marL="2057400" indent="-228600" algn="l" defTabSz="449263" rtl="0"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mn-lt"/>
                <a:ea typeface="+mn-ea"/>
              </a:defRPr>
            </a:lvl5pPr>
            <a:lvl6pPr marL="25146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6pPr>
            <a:lvl7pPr marL="29718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7pPr>
            <a:lvl8pPr marL="34290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8pPr>
            <a:lvl9pPr marL="3886200" indent="-228600" algn="l" defTabSz="449263" rtl="0" fontAlgn="base" hangingPunct="0">
              <a:lnSpc>
                <a:spcPct val="93000"/>
              </a:lnSpc>
              <a:spcBef>
                <a:spcPts val="288"/>
              </a:spcBef>
              <a:spcAft>
                <a:spcPct val="0"/>
              </a:spcAft>
              <a:buClr>
                <a:srgbClr val="000000"/>
              </a:buClr>
              <a:buSzPct val="100000"/>
              <a:buFont typeface="Times New Roman" pitchFamily="16" charset="0"/>
              <a:defRPr sz="2000">
                <a:solidFill>
                  <a:srgbClr val="000099"/>
                </a:solidFill>
                <a:latin typeface="+mn-lt"/>
                <a:ea typeface="+mn-ea"/>
              </a:defRPr>
            </a:lvl9pPr>
          </a:lstStyle>
          <a:p>
            <a:pPr fontAlgn="auto">
              <a:spcAft>
                <a:spcPts val="0"/>
              </a:spcAft>
              <a:buFont typeface="Arial" panose="020B0604020202020204" pitchFamily="34" charset="0"/>
              <a:buChar char="•"/>
              <a:defRPr/>
            </a:pPr>
            <a:r>
              <a:rPr lang="fr-FR" sz="1800" kern="0" dirty="0" smtClean="0"/>
              <a:t>Mairie</a:t>
            </a:r>
          </a:p>
          <a:p>
            <a:pPr fontAlgn="auto">
              <a:spcAft>
                <a:spcPts val="0"/>
              </a:spcAft>
              <a:buFont typeface="Arial" panose="020B0604020202020204" pitchFamily="34" charset="0"/>
              <a:buChar char="•"/>
              <a:defRPr/>
            </a:pPr>
            <a:r>
              <a:rPr lang="fr-FR" sz="1800" kern="0" dirty="0" smtClean="0"/>
              <a:t>Marché</a:t>
            </a:r>
          </a:p>
          <a:p>
            <a:pPr fontAlgn="auto">
              <a:spcAft>
                <a:spcPts val="0"/>
              </a:spcAft>
              <a:buFont typeface="Arial" panose="020B0604020202020204" pitchFamily="34" charset="0"/>
              <a:buChar char="•"/>
              <a:defRPr/>
            </a:pPr>
            <a:r>
              <a:rPr lang="fr-FR" sz="1800" kern="0" dirty="0" smtClean="0"/>
              <a:t>Square</a:t>
            </a:r>
          </a:p>
        </p:txBody>
      </p:sp>
      <p:sp>
        <p:nvSpPr>
          <p:cNvPr id="2" name="Étoile à 5 branches 1"/>
          <p:cNvSpPr/>
          <p:nvPr/>
        </p:nvSpPr>
        <p:spPr bwMode="auto">
          <a:xfrm>
            <a:off x="2732088" y="5688013"/>
            <a:ext cx="203200" cy="223837"/>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sp>
        <p:nvSpPr>
          <p:cNvPr id="8" name="Étoile à 5 branches 7"/>
          <p:cNvSpPr/>
          <p:nvPr/>
        </p:nvSpPr>
        <p:spPr bwMode="auto">
          <a:xfrm>
            <a:off x="7127875" y="5702300"/>
            <a:ext cx="201613" cy="223838"/>
          </a:xfrm>
          <a:prstGeom prst="star5">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sp>
        <p:nvSpPr>
          <p:cNvPr id="9" name="Étoile à 5 branches 8"/>
          <p:cNvSpPr/>
          <p:nvPr/>
        </p:nvSpPr>
        <p:spPr bwMode="auto">
          <a:xfrm>
            <a:off x="7129463" y="6116638"/>
            <a:ext cx="201612" cy="223837"/>
          </a:xfrm>
          <a:prstGeom prst="star5">
            <a:avLst/>
          </a:prstGeom>
          <a:solidFill>
            <a:srgbClr val="FFC000"/>
          </a:solidFill>
          <a:ln w="95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sp>
        <p:nvSpPr>
          <p:cNvPr id="10" name="Étoile à 5 branches 9"/>
          <p:cNvSpPr/>
          <p:nvPr/>
        </p:nvSpPr>
        <p:spPr bwMode="auto">
          <a:xfrm>
            <a:off x="2874963" y="5867400"/>
            <a:ext cx="201612" cy="225425"/>
          </a:xfrm>
          <a:prstGeom prst="star5">
            <a:avLst/>
          </a:prstGeom>
          <a:solidFill>
            <a:srgbClr val="FFC000"/>
          </a:solidFill>
          <a:ln w="95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sp>
        <p:nvSpPr>
          <p:cNvPr id="11" name="Étoile à 5 branches 10"/>
          <p:cNvSpPr/>
          <p:nvPr/>
        </p:nvSpPr>
        <p:spPr bwMode="auto">
          <a:xfrm>
            <a:off x="3360738" y="5216525"/>
            <a:ext cx="201612" cy="223838"/>
          </a:xfrm>
          <a:prstGeom prst="star5">
            <a:avLst/>
          </a:prstGeom>
          <a:solidFill>
            <a:schemeClr val="accent1"/>
          </a:solidFill>
          <a:ln w="95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sp>
        <p:nvSpPr>
          <p:cNvPr id="12" name="Étoile à 5 branches 11"/>
          <p:cNvSpPr/>
          <p:nvPr/>
        </p:nvSpPr>
        <p:spPr bwMode="auto">
          <a:xfrm>
            <a:off x="7127875" y="6594475"/>
            <a:ext cx="201613" cy="223838"/>
          </a:xfrm>
          <a:prstGeom prst="star5">
            <a:avLst/>
          </a:prstGeom>
          <a:solidFill>
            <a:schemeClr val="accent1"/>
          </a:solidFill>
          <a:ln w="9525" cap="flat" cmpd="sng" algn="ctr">
            <a:solidFill>
              <a:schemeClr val="tx1"/>
            </a:solidFill>
            <a:prstDash val="solid"/>
            <a:round/>
            <a:headEnd type="none" w="med" len="med"/>
            <a:tailEnd type="none" w="med" len="med"/>
          </a:ln>
          <a:effectLst/>
          <a:extLst/>
        </p:spPr>
        <p:txBody>
          <a:bodyPr/>
          <a:lstStyle/>
          <a:p>
            <a:pPr eaLnBrk="1">
              <a:lnSpc>
                <a:spcPct val="93000"/>
              </a:lnSpc>
              <a:buClr>
                <a:srgbClr val="000000"/>
              </a:buClr>
              <a:buSzPct val="100000"/>
              <a:buFont typeface="Times New Roman" pitchFamily="16" charset="0"/>
              <a:buNone/>
              <a:defRPr/>
            </a:pPr>
            <a:endParaRPr lang="fr-FR">
              <a:latin typeface="Arial" charset="0"/>
              <a:ea typeface="Microsoft YaHei" charset="-122"/>
            </a:endParaRPr>
          </a:p>
        </p:txBody>
      </p:sp>
      <p:sp>
        <p:nvSpPr>
          <p:cNvPr id="17421" name="Ellipse 12"/>
          <p:cNvSpPr>
            <a:spLocks noChangeArrowheads="1"/>
          </p:cNvSpPr>
          <p:nvPr/>
        </p:nvSpPr>
        <p:spPr bwMode="auto">
          <a:xfrm>
            <a:off x="2257425" y="6875463"/>
            <a:ext cx="327025" cy="254000"/>
          </a:xfrm>
          <a:prstGeom prst="ellipse">
            <a:avLst/>
          </a:prstGeom>
          <a:solidFill>
            <a:srgbClr val="F296E0"/>
          </a:solidFill>
          <a:ln w="9525" algn="ctr">
            <a:solidFill>
              <a:srgbClr val="AF4E99"/>
            </a:solidFill>
            <a:round/>
            <a:headEnd/>
            <a:tailEnd/>
          </a:ln>
        </p:spPr>
        <p:txBody>
          <a:bodyPr/>
          <a:lstStyle/>
          <a:p>
            <a:pPr eaLnBrk="1">
              <a:lnSpc>
                <a:spcPct val="93000"/>
              </a:lnSpc>
              <a:buClr>
                <a:srgbClr val="000000"/>
              </a:buClr>
              <a:buSzPct val="100000"/>
              <a:buFont typeface="Times New Roman" panose="02020603050405020304" pitchFamily="18" charset="0"/>
              <a:buNone/>
            </a:pPr>
            <a:endParaRPr lang="fr-FR" alt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p:nvPr>
        </p:nvSpPr>
        <p:spPr>
          <a:xfrm>
            <a:off x="666750" y="114300"/>
            <a:ext cx="5899150" cy="1254125"/>
          </a:xfrm>
          <a:solidFill>
            <a:schemeClr val="bg1"/>
          </a:solidFill>
        </p:spPr>
        <p:txBody>
          <a:bodyPr/>
          <a:lstStyle/>
          <a:p>
            <a:pPr>
              <a:defRPr/>
            </a:pPr>
            <a:r>
              <a:rPr lang="fr-FR" altLang="fr-FR" sz="3000" smtClean="0"/>
              <a:t>Des espaces publics à requalifier</a:t>
            </a:r>
          </a:p>
        </p:txBody>
      </p:sp>
      <p:sp>
        <p:nvSpPr>
          <p:cNvPr id="31" name="Espace réservé du contenu 7">
            <a:extLst>
              <a:ext uri="{FF2B5EF4-FFF2-40B4-BE49-F238E27FC236}">
                <a16:creationId xmlns:a16="http://schemas.microsoft.com/office/drawing/2014/main" id="{0EDA4394-F10F-4CE2-8C95-4EF363A908A9}"/>
              </a:ext>
            </a:extLst>
          </p:cNvPr>
          <p:cNvSpPr>
            <a:spLocks noGrp="1"/>
          </p:cNvSpPr>
          <p:nvPr>
            <p:ph idx="1"/>
          </p:nvPr>
        </p:nvSpPr>
        <p:spPr>
          <a:xfrm>
            <a:off x="4894263" y="6907213"/>
            <a:ext cx="3967162" cy="452437"/>
          </a:xfrm>
        </p:spPr>
        <p:txBody>
          <a:bodyPr>
            <a:noAutofit/>
          </a:bodyPr>
          <a:lstStyle/>
          <a:p>
            <a:pPr algn="ctr">
              <a:buFont typeface="Wingdings" panose="05000000000000000000" pitchFamily="2" charset="2"/>
              <a:buNone/>
              <a:defRPr/>
            </a:pPr>
            <a:r>
              <a:rPr lang="fr-FR" altLang="fr-FR" sz="1800" smtClean="0"/>
              <a:t>Des revêtements souvent dégradés</a:t>
            </a:r>
          </a:p>
        </p:txBody>
      </p:sp>
      <p:pic>
        <p:nvPicPr>
          <p:cNvPr id="19460" name="Image 2"/>
          <p:cNvPicPr>
            <a:picLocks noChangeAspect="1"/>
          </p:cNvPicPr>
          <p:nvPr/>
        </p:nvPicPr>
        <p:blipFill>
          <a:blip r:embed="rId3">
            <a:extLst>
              <a:ext uri="{28A0092B-C50C-407E-A947-70E740481C1C}">
                <a14:useLocalDpi xmlns:a14="http://schemas.microsoft.com/office/drawing/2010/main" val="0"/>
              </a:ext>
            </a:extLst>
          </a:blip>
          <a:srcRect b="16628"/>
          <a:stretch>
            <a:fillRect/>
          </a:stretch>
        </p:blipFill>
        <p:spPr bwMode="auto">
          <a:xfrm>
            <a:off x="4749800" y="4508500"/>
            <a:ext cx="436403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10001" t="12207" r="52983" b="26666"/>
          <a:stretch>
            <a:fillRect/>
          </a:stretch>
        </p:blipFill>
        <p:spPr bwMode="auto">
          <a:xfrm>
            <a:off x="4651375" y="1568450"/>
            <a:ext cx="4418013"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Espace réservé du contenu 7"/>
          <p:cNvSpPr>
            <a:spLocks/>
          </p:cNvSpPr>
          <p:nvPr/>
        </p:nvSpPr>
        <p:spPr bwMode="auto">
          <a:xfrm>
            <a:off x="344488" y="6911975"/>
            <a:ext cx="3967162" cy="61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28448" rIns="0" bIns="0"/>
          <a:lstStyle>
            <a:lvl1pPr marL="457200" indent="-457200">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buClr>
                <a:srgbClr val="B1C903"/>
              </a:buClr>
              <a:buFont typeface="Wingdings" panose="05000000000000000000" pitchFamily="2" charset="2"/>
              <a:buNone/>
            </a:pPr>
            <a:r>
              <a:rPr lang="fr-FR" altLang="fr-FR" sz="1800"/>
              <a:t>	Peu d’aménagements paysagers sur trottoirs</a:t>
            </a:r>
          </a:p>
        </p:txBody>
      </p:sp>
      <p:sp>
        <p:nvSpPr>
          <p:cNvPr id="19463" name="Espace réservé du contenu 7"/>
          <p:cNvSpPr>
            <a:spLocks/>
          </p:cNvSpPr>
          <p:nvPr/>
        </p:nvSpPr>
        <p:spPr bwMode="auto">
          <a:xfrm>
            <a:off x="4479925" y="3879850"/>
            <a:ext cx="457835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28448" rIns="0" bIns="0"/>
          <a:lstStyle>
            <a:lvl1pPr marL="457200" indent="-457200">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buClr>
                <a:srgbClr val="B1C903"/>
              </a:buClr>
              <a:buFont typeface="Wingdings" panose="05000000000000000000" pitchFamily="2" charset="2"/>
              <a:buNone/>
            </a:pPr>
            <a:r>
              <a:rPr lang="fr-FR" altLang="fr-FR" sz="1800"/>
              <a:t>	Des trottoirs étroits, encombrés par du mobilier urbain pas toujours utile</a:t>
            </a:r>
          </a:p>
        </p:txBody>
      </p:sp>
      <p:pic>
        <p:nvPicPr>
          <p:cNvPr id="19464" name="Picture 13"/>
          <p:cNvPicPr>
            <a:picLocks noChangeAspect="1" noChangeArrowheads="1"/>
          </p:cNvPicPr>
          <p:nvPr/>
        </p:nvPicPr>
        <p:blipFill>
          <a:blip r:embed="rId5">
            <a:extLst>
              <a:ext uri="{28A0092B-C50C-407E-A947-70E740481C1C}">
                <a14:useLocalDpi xmlns:a14="http://schemas.microsoft.com/office/drawing/2010/main" val="0"/>
              </a:ext>
            </a:extLst>
          </a:blip>
          <a:srcRect l="23105" t="12207" r="61548" b="12206"/>
          <a:stretch>
            <a:fillRect/>
          </a:stretch>
        </p:blipFill>
        <p:spPr bwMode="auto">
          <a:xfrm>
            <a:off x="661988" y="1547813"/>
            <a:ext cx="3432175" cy="528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5" name="Text Box 15"/>
          <p:cNvSpPr txBox="1">
            <a:spLocks noChangeArrowheads="1"/>
          </p:cNvSpPr>
          <p:nvPr/>
        </p:nvSpPr>
        <p:spPr bwMode="auto">
          <a:xfrm rot="-5400000">
            <a:off x="59532" y="6103144"/>
            <a:ext cx="1049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000">
                <a:solidFill>
                  <a:schemeClr val="tx1"/>
                </a:solidFill>
              </a:rPr>
              <a:t>Maps.google.fr</a:t>
            </a:r>
          </a:p>
        </p:txBody>
      </p:sp>
      <p:sp>
        <p:nvSpPr>
          <p:cNvPr id="19466" name="Text Box 16"/>
          <p:cNvSpPr txBox="1">
            <a:spLocks noChangeArrowheads="1"/>
          </p:cNvSpPr>
          <p:nvPr/>
        </p:nvSpPr>
        <p:spPr bwMode="auto">
          <a:xfrm rot="-5400000">
            <a:off x="4020344" y="3169444"/>
            <a:ext cx="1049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000">
                <a:solidFill>
                  <a:schemeClr val="tx1"/>
                </a:solidFill>
              </a:rPr>
              <a:t>Maps.google.fr</a:t>
            </a:r>
          </a:p>
        </p:txBody>
      </p:sp>
      <p:sp>
        <p:nvSpPr>
          <p:cNvPr id="19467" name="Text Box 17"/>
          <p:cNvSpPr txBox="1">
            <a:spLocks noChangeArrowheads="1"/>
          </p:cNvSpPr>
          <p:nvPr/>
        </p:nvSpPr>
        <p:spPr bwMode="auto">
          <a:xfrm rot="-5400000">
            <a:off x="4077494" y="6144419"/>
            <a:ext cx="1049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000">
                <a:solidFill>
                  <a:schemeClr val="tx1"/>
                </a:solidFill>
              </a:rPr>
              <a:t>Maps.google.fr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contenu 7">
            <a:extLst>
              <a:ext uri="{FF2B5EF4-FFF2-40B4-BE49-F238E27FC236}">
                <a16:creationId xmlns:a16="http://schemas.microsoft.com/office/drawing/2014/main" id="{0EDA4394-F10F-4CE2-8C95-4EF363A908A9}"/>
              </a:ext>
            </a:extLst>
          </p:cNvPr>
          <p:cNvSpPr>
            <a:spLocks noGrp="1"/>
          </p:cNvSpPr>
          <p:nvPr>
            <p:ph idx="1"/>
          </p:nvPr>
        </p:nvSpPr>
        <p:spPr>
          <a:xfrm>
            <a:off x="261938" y="5438775"/>
            <a:ext cx="9607550" cy="2114550"/>
          </a:xfrm>
        </p:spPr>
        <p:txBody>
          <a:bodyPr>
            <a:noAutofit/>
          </a:bodyPr>
          <a:lstStyle/>
          <a:p>
            <a:pPr>
              <a:defRPr/>
            </a:pPr>
            <a:r>
              <a:rPr lang="fr-FR" altLang="fr-FR" sz="1600" smtClean="0"/>
              <a:t>Près de 80% de l’espace public non utilisable par les piétons</a:t>
            </a:r>
          </a:p>
          <a:p>
            <a:pPr>
              <a:defRPr/>
            </a:pPr>
            <a:r>
              <a:rPr lang="fr-FR" altLang="fr-FR" sz="1600" smtClean="0"/>
              <a:t>Des voies routières larges induisant des comportements dangereux : vitesse, demi-tour dans les carrefours</a:t>
            </a:r>
          </a:p>
          <a:p>
            <a:pPr>
              <a:defRPr/>
            </a:pPr>
            <a:r>
              <a:rPr lang="fr-FR" altLang="fr-FR" sz="1600" smtClean="0"/>
              <a:t>Des traversées piétonnes très longues (incluant parfois une géométrie en baïonnette          )</a:t>
            </a:r>
          </a:p>
          <a:p>
            <a:pPr>
              <a:defRPr/>
            </a:pPr>
            <a:r>
              <a:rPr lang="fr-FR" altLang="fr-FR" sz="1600" smtClean="0"/>
              <a:t>Aucun aménagement cyclable</a:t>
            </a:r>
          </a:p>
          <a:p>
            <a:pPr>
              <a:defRPr/>
            </a:pPr>
            <a:r>
              <a:rPr lang="fr-FR" altLang="fr-FR" sz="1600" smtClean="0"/>
              <a:t>Des espaces verts situé au centre de l’axe profitant peu aux piétons</a:t>
            </a:r>
          </a:p>
        </p:txBody>
      </p:sp>
      <p:pic>
        <p:nvPicPr>
          <p:cNvPr id="21507" name="Image 3"/>
          <p:cNvPicPr>
            <a:picLocks noChangeAspect="1"/>
          </p:cNvPicPr>
          <p:nvPr/>
        </p:nvPicPr>
        <p:blipFill>
          <a:blip r:embed="rId3">
            <a:extLst>
              <a:ext uri="{28A0092B-C50C-407E-A947-70E740481C1C}">
                <a14:useLocalDpi xmlns:a14="http://schemas.microsoft.com/office/drawing/2010/main" val="0"/>
              </a:ext>
            </a:extLst>
          </a:blip>
          <a:srcRect l="2094" r="1947"/>
          <a:stretch>
            <a:fillRect/>
          </a:stretch>
        </p:blipFill>
        <p:spPr bwMode="auto">
          <a:xfrm>
            <a:off x="317500" y="1674813"/>
            <a:ext cx="9312275"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508" name="Connecteur droit avec flèche 5"/>
          <p:cNvCxnSpPr>
            <a:cxnSpLocks noChangeShapeType="1"/>
          </p:cNvCxnSpPr>
          <p:nvPr/>
        </p:nvCxnSpPr>
        <p:spPr bwMode="auto">
          <a:xfrm flipV="1">
            <a:off x="114300" y="4857750"/>
            <a:ext cx="9704388" cy="34925"/>
          </a:xfrm>
          <a:prstGeom prst="straightConnector1">
            <a:avLst/>
          </a:prstGeom>
          <a:noFill/>
          <a:ln w="31750" algn="ctr">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09" name="ZoneTexte 6"/>
          <p:cNvSpPr txBox="1">
            <a:spLocks noChangeArrowheads="1"/>
          </p:cNvSpPr>
          <p:nvPr/>
        </p:nvSpPr>
        <p:spPr bwMode="auto">
          <a:xfrm>
            <a:off x="4475163" y="4557713"/>
            <a:ext cx="982662"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a:solidFill>
                  <a:schemeClr val="bg1"/>
                </a:solidFill>
              </a:rPr>
              <a:t>35 m de large</a:t>
            </a:r>
          </a:p>
        </p:txBody>
      </p:sp>
      <p:cxnSp>
        <p:nvCxnSpPr>
          <p:cNvPr id="21510" name="Connecteur droit avec flèche 8"/>
          <p:cNvCxnSpPr>
            <a:cxnSpLocks noChangeShapeType="1"/>
          </p:cNvCxnSpPr>
          <p:nvPr/>
        </p:nvCxnSpPr>
        <p:spPr bwMode="auto">
          <a:xfrm>
            <a:off x="114300" y="5365750"/>
            <a:ext cx="482600" cy="0"/>
          </a:xfrm>
          <a:prstGeom prst="straightConnector1">
            <a:avLst/>
          </a:prstGeom>
          <a:noFill/>
          <a:ln w="38100" algn="ctr">
            <a:solidFill>
              <a:srgbClr val="568424"/>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11" name="Connecteur droit avec flèche 11"/>
          <p:cNvCxnSpPr>
            <a:cxnSpLocks noChangeShapeType="1"/>
          </p:cNvCxnSpPr>
          <p:nvPr/>
        </p:nvCxnSpPr>
        <p:spPr bwMode="auto">
          <a:xfrm>
            <a:off x="9018588" y="5360988"/>
            <a:ext cx="828675" cy="4762"/>
          </a:xfrm>
          <a:prstGeom prst="straightConnector1">
            <a:avLst/>
          </a:prstGeom>
          <a:noFill/>
          <a:ln w="38100" algn="ctr">
            <a:solidFill>
              <a:srgbClr val="568424"/>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2" name="ZoneTexte 13"/>
          <p:cNvSpPr txBox="1">
            <a:spLocks noChangeArrowheads="1"/>
          </p:cNvSpPr>
          <p:nvPr/>
        </p:nvSpPr>
        <p:spPr bwMode="auto">
          <a:xfrm>
            <a:off x="25400" y="5029200"/>
            <a:ext cx="968375" cy="2460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a:solidFill>
                  <a:schemeClr val="bg1"/>
                </a:solidFill>
              </a:rPr>
              <a:t>3m de trottoir</a:t>
            </a:r>
          </a:p>
        </p:txBody>
      </p:sp>
      <p:sp>
        <p:nvSpPr>
          <p:cNvPr id="21513" name="ZoneTexte 14"/>
          <p:cNvSpPr txBox="1">
            <a:spLocks noChangeArrowheads="1"/>
          </p:cNvSpPr>
          <p:nvPr/>
        </p:nvSpPr>
        <p:spPr bwMode="auto">
          <a:xfrm>
            <a:off x="8902700" y="5011738"/>
            <a:ext cx="112077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a:solidFill>
                  <a:schemeClr val="bg1"/>
                </a:solidFill>
              </a:rPr>
              <a:t>4,5 m de trottoir</a:t>
            </a:r>
          </a:p>
        </p:txBody>
      </p:sp>
      <p:cxnSp>
        <p:nvCxnSpPr>
          <p:cNvPr id="21514" name="Connecteur droit avec flèche 15"/>
          <p:cNvCxnSpPr>
            <a:cxnSpLocks noChangeShapeType="1"/>
          </p:cNvCxnSpPr>
          <p:nvPr/>
        </p:nvCxnSpPr>
        <p:spPr bwMode="auto">
          <a:xfrm flipV="1">
            <a:off x="596900" y="5360988"/>
            <a:ext cx="8421688" cy="4762"/>
          </a:xfrm>
          <a:prstGeom prst="straightConnector1">
            <a:avLst/>
          </a:prstGeom>
          <a:noFill/>
          <a:ln w="38100" algn="ctr">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515" name="ZoneTexte 19"/>
          <p:cNvSpPr txBox="1">
            <a:spLocks noChangeArrowheads="1"/>
          </p:cNvSpPr>
          <p:nvPr/>
        </p:nvSpPr>
        <p:spPr bwMode="auto">
          <a:xfrm>
            <a:off x="3019425" y="5062538"/>
            <a:ext cx="3762375"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altLang="fr-FR" sz="1000">
                <a:solidFill>
                  <a:schemeClr val="bg1"/>
                </a:solidFill>
              </a:rPr>
              <a:t>27,5 m dédié aux véhicules motorisés ou au terre plein central</a:t>
            </a:r>
          </a:p>
        </p:txBody>
      </p:sp>
      <p:grpSp>
        <p:nvGrpSpPr>
          <p:cNvPr id="21516" name="Groupe 8"/>
          <p:cNvGrpSpPr>
            <a:grpSpLocks/>
          </p:cNvGrpSpPr>
          <p:nvPr/>
        </p:nvGrpSpPr>
        <p:grpSpPr bwMode="auto">
          <a:xfrm>
            <a:off x="8413750" y="6511925"/>
            <a:ext cx="454025" cy="152400"/>
            <a:chOff x="8847574" y="6440994"/>
            <a:chExt cx="453849" cy="152401"/>
          </a:xfrm>
        </p:grpSpPr>
        <p:cxnSp>
          <p:nvCxnSpPr>
            <p:cNvPr id="21519" name="Connecteur droit 4"/>
            <p:cNvCxnSpPr>
              <a:cxnSpLocks noChangeShapeType="1"/>
            </p:cNvCxnSpPr>
            <p:nvPr/>
          </p:nvCxnSpPr>
          <p:spPr bwMode="auto">
            <a:xfrm flipH="1" flipV="1">
              <a:off x="9073663" y="6440994"/>
              <a:ext cx="6052" cy="147529"/>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0" name="Connecteur droit 16"/>
            <p:cNvCxnSpPr>
              <a:cxnSpLocks noChangeShapeType="1"/>
            </p:cNvCxnSpPr>
            <p:nvPr/>
          </p:nvCxnSpPr>
          <p:spPr bwMode="auto">
            <a:xfrm>
              <a:off x="8847574" y="6440994"/>
              <a:ext cx="226089" cy="1"/>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521" name="Connecteur droit 20"/>
            <p:cNvCxnSpPr>
              <a:cxnSpLocks noChangeShapeType="1"/>
            </p:cNvCxnSpPr>
            <p:nvPr/>
          </p:nvCxnSpPr>
          <p:spPr bwMode="auto">
            <a:xfrm>
              <a:off x="9075334" y="6593394"/>
              <a:ext cx="226089" cy="1"/>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517" name="Rectangle 2"/>
          <p:cNvSpPr>
            <a:spLocks/>
          </p:cNvSpPr>
          <p:nvPr/>
        </p:nvSpPr>
        <p:spPr bwMode="auto">
          <a:xfrm>
            <a:off x="666750" y="114300"/>
            <a:ext cx="5899150" cy="1254125"/>
          </a:xfrm>
          <a:prstGeom prst="rect">
            <a:avLst/>
          </a:prstGeom>
          <a:solidFill>
            <a:schemeClr val="bg1"/>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lIns="0" tIns="0" rIns="0" bIns="0" anchor="ctr"/>
          <a:lstStyle>
            <a:lvl1pPr>
              <a:lnSpc>
                <a:spcPct val="93000"/>
              </a:lnSpc>
              <a:spcBef>
                <a:spcPts val="1425"/>
              </a:spcBef>
              <a:buClr>
                <a:srgbClr val="000000"/>
              </a:buClr>
              <a:buSzPct val="100000"/>
              <a:buFont typeface="Times New Roman" panose="02020603050405020304" pitchFamily="18" charset="0"/>
              <a:defRPr sz="3200">
                <a:solidFill>
                  <a:srgbClr val="000099"/>
                </a:solidFill>
                <a:latin typeface="Arial" panose="020B0604020202020204" pitchFamily="34" charset="0"/>
                <a:ea typeface="Microsoft YaHei" panose="020B0503020204020204" pitchFamily="34" charset="-122"/>
              </a:defRPr>
            </a:lvl1pPr>
            <a:lvl2pPr>
              <a:lnSpc>
                <a:spcPct val="93000"/>
              </a:lnSpc>
              <a:spcBef>
                <a:spcPts val="1138"/>
              </a:spcBef>
              <a:buClr>
                <a:srgbClr val="000000"/>
              </a:buClr>
              <a:buSzPct val="100000"/>
              <a:buFont typeface="Times New Roman" panose="02020603050405020304" pitchFamily="18" charset="0"/>
              <a:defRPr sz="2800">
                <a:solidFill>
                  <a:srgbClr val="000099"/>
                </a:solidFill>
                <a:latin typeface="Arial" panose="020B0604020202020204" pitchFamily="34" charset="0"/>
                <a:ea typeface="Microsoft YaHei" panose="020B0503020204020204" pitchFamily="34" charset="-122"/>
              </a:defRPr>
            </a:lvl2pPr>
            <a:lvl3pPr>
              <a:lnSpc>
                <a:spcPct val="93000"/>
              </a:lnSpc>
              <a:spcBef>
                <a:spcPts val="850"/>
              </a:spcBef>
              <a:buClr>
                <a:srgbClr val="000000"/>
              </a:buClr>
              <a:buSzPct val="100000"/>
              <a:buFont typeface="Times New Roman" panose="02020603050405020304" pitchFamily="18" charset="0"/>
              <a:defRPr sz="2400">
                <a:solidFill>
                  <a:srgbClr val="000099"/>
                </a:solidFill>
                <a:latin typeface="Arial" panose="020B0604020202020204" pitchFamily="34" charset="0"/>
                <a:ea typeface="Microsoft YaHei" panose="020B0503020204020204" pitchFamily="34" charset="-122"/>
              </a:defRPr>
            </a:lvl3pPr>
            <a:lvl4pPr>
              <a:lnSpc>
                <a:spcPct val="93000"/>
              </a:lnSpc>
              <a:spcBef>
                <a:spcPts val="575"/>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4pPr>
            <a:lvl5pPr>
              <a:lnSpc>
                <a:spcPct val="93000"/>
              </a:lnSpc>
              <a:spcBef>
                <a:spcPts val="288"/>
              </a:spcBef>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ts val="288"/>
              </a:spcBef>
              <a:spcAft>
                <a:spcPct val="0"/>
              </a:spcAft>
              <a:buClr>
                <a:srgbClr val="000000"/>
              </a:buClr>
              <a:buSzPct val="100000"/>
              <a:buFont typeface="Times New Roman" panose="02020603050405020304" pitchFamily="18" charset="0"/>
              <a:defRPr sz="2000">
                <a:solidFill>
                  <a:srgbClr val="000099"/>
                </a:solidFill>
                <a:latin typeface="Arial" panose="020B0604020202020204" pitchFamily="34" charset="0"/>
                <a:ea typeface="Microsoft YaHei" panose="020B0503020204020204" pitchFamily="34" charset="-122"/>
              </a:defRPr>
            </a:lvl9pPr>
          </a:lstStyle>
          <a:p>
            <a:pPr algn="ctr">
              <a:spcBef>
                <a:spcPct val="0"/>
              </a:spcBef>
            </a:pPr>
            <a:r>
              <a:rPr lang="fr-FR" altLang="fr-FR" sz="3000"/>
              <a:t>Un axe très routier</a:t>
            </a:r>
          </a:p>
        </p:txBody>
      </p:sp>
      <p:sp>
        <p:nvSpPr>
          <p:cNvPr id="21518" name="Text Box 19"/>
          <p:cNvSpPr txBox="1">
            <a:spLocks noChangeArrowheads="1"/>
          </p:cNvSpPr>
          <p:nvPr/>
        </p:nvSpPr>
        <p:spPr bwMode="auto">
          <a:xfrm rot="-5400000">
            <a:off x="-300831" y="4071144"/>
            <a:ext cx="1049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0099"/>
                </a:solidFill>
                <a:latin typeface="Arial" panose="020B0604020202020204" pitchFamily="34" charset="0"/>
                <a:ea typeface="Microsoft YaHei" panose="020B0503020204020204" pitchFamily="34" charset="-122"/>
              </a:defRPr>
            </a:lvl1pPr>
            <a:lvl2pPr>
              <a:defRPr>
                <a:solidFill>
                  <a:srgbClr val="000099"/>
                </a:solidFill>
                <a:latin typeface="Arial" panose="020B0604020202020204" pitchFamily="34" charset="0"/>
                <a:ea typeface="Microsoft YaHei" panose="020B0503020204020204" pitchFamily="34" charset="-122"/>
              </a:defRPr>
            </a:lvl2pPr>
            <a:lvl3pPr>
              <a:defRPr>
                <a:solidFill>
                  <a:srgbClr val="000099"/>
                </a:solidFill>
                <a:latin typeface="Arial" panose="020B0604020202020204" pitchFamily="34" charset="0"/>
                <a:ea typeface="Microsoft YaHei" panose="020B0503020204020204" pitchFamily="34" charset="-122"/>
              </a:defRPr>
            </a:lvl3pPr>
            <a:lvl4pPr>
              <a:defRPr>
                <a:solidFill>
                  <a:srgbClr val="000099"/>
                </a:solidFill>
                <a:latin typeface="Arial" panose="020B0604020202020204" pitchFamily="34" charset="0"/>
                <a:ea typeface="Microsoft YaHei" panose="020B0503020204020204" pitchFamily="34" charset="-122"/>
              </a:defRPr>
            </a:lvl4pPr>
            <a:lvl5pPr>
              <a:defRPr>
                <a:solidFill>
                  <a:srgbClr val="000099"/>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rgbClr val="000099"/>
                </a:solidFill>
                <a:latin typeface="Arial" panose="020B0604020202020204" pitchFamily="34" charset="0"/>
                <a:ea typeface="Microsoft YaHei" panose="020B0503020204020204" pitchFamily="34" charset="-122"/>
              </a:defRPr>
            </a:lvl9pPr>
          </a:lstStyle>
          <a:p>
            <a:pPr defTabSz="914400"/>
            <a:r>
              <a:rPr lang="fr-FR" altLang="fr-FR" sz="1000">
                <a:solidFill>
                  <a:schemeClr val="tx1"/>
                </a:solidFill>
              </a:rPr>
              <a:t>Maps.google.fr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effectLst/>
            <a:latin typeface="Arial" charset="0"/>
            <a:ea typeface="Microsoft YaHei"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fr-FR" sz="1800" b="0" i="0" u="none" strike="noStrike" cap="none" normalizeH="0" baseline="0" smtClean="0">
            <a:ln>
              <a:noFill/>
            </a:ln>
            <a:effectLst/>
            <a:latin typeface="Arial" charset="0"/>
            <a:ea typeface="Microsoft YaHei" charset="-122"/>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2227</Words>
  <Application>Microsoft Office PowerPoint</Application>
  <PresentationFormat>Personnalisé</PresentationFormat>
  <Paragraphs>311</Paragraphs>
  <Slides>42</Slides>
  <Notes>42</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42</vt:i4>
      </vt:variant>
    </vt:vector>
  </HeadingPairs>
  <TitlesOfParts>
    <vt:vector size="49" baseType="lpstr">
      <vt:lpstr>Microsoft YaHei</vt:lpstr>
      <vt:lpstr>Arial</vt:lpstr>
      <vt:lpstr>Segoe UI</vt:lpstr>
      <vt:lpstr>Times New Roman</vt:lpstr>
      <vt:lpstr>Wingdings</vt:lpstr>
      <vt:lpstr>2_Thème Office</vt:lpstr>
      <vt:lpstr>3_Thème Office</vt:lpstr>
      <vt:lpstr>Présentation PowerPoint</vt:lpstr>
      <vt:lpstr>Avant de commencer</vt:lpstr>
      <vt:lpstr>Le dispositif d’information</vt:lpstr>
      <vt:lpstr>Ordre du jour</vt:lpstr>
      <vt:lpstr>Présentation PowerPoint</vt:lpstr>
      <vt:lpstr>Présentation PowerPoint</vt:lpstr>
      <vt:lpstr>Présentation PowerPoint</vt:lpstr>
      <vt:lpstr>Des espaces publics à requalifier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du projet</vt:lpstr>
      <vt:lpstr>Rue Chevalier de la barre – rue Jean Jaurès</vt:lpstr>
      <vt:lpstr>Présentation PowerPoint</vt:lpstr>
      <vt:lpstr>Rue Chevalier de la barre – rue Jean Jaurès</vt:lpstr>
      <vt:lpstr>Rue Jean Jaurès – rue Anizan Cavillon</vt:lpstr>
      <vt:lpstr>Rue Jean Jaurès – rue Anizan Cavillon</vt:lpstr>
      <vt:lpstr>Rue Jean Jaurès – rue Anizan Cavillon</vt:lpstr>
      <vt:lpstr>Rue Jean Jaurès – rue Anizan Cavillon</vt:lpstr>
      <vt:lpstr>Rue Jean Jaurès – rue Anizan Cavillon</vt:lpstr>
      <vt:lpstr>Rue Jean Jaurès – rue Anizan Cavillon</vt:lpstr>
      <vt:lpstr>Rue Jean Jaurès – rue Anizan Cavillon</vt:lpstr>
      <vt:lpstr>Rue Anizan Cavillon – Place du 11 novembre</vt:lpstr>
      <vt:lpstr>Rue Anizan Cavillon – Place du 11 novembre</vt:lpstr>
      <vt:lpstr>Pl. du 11 novembre – Av. du John Fitzgerald Kennedy</vt:lpstr>
      <vt:lpstr>Pl. du 11 novembre – Av. du John Fitzgerald Kennedy</vt:lpstr>
      <vt:lpstr>Présentation PowerPoint</vt:lpstr>
      <vt:lpstr>Les enjeux sur la place du 11 novembre</vt:lpstr>
      <vt:lpstr>Av. du John Fitzgerald Kennedy- rue de l’Abbé Niort</vt:lpstr>
      <vt:lpstr>Av. du John Fitzgerald Kennedy- rue de l’Abbé Niort</vt:lpstr>
      <vt:lpstr>Présentation PowerPoint</vt:lpstr>
      <vt:lpstr>Av. du John Fitzgerald Kennedy- rue de l’Abbé Niort</vt:lpstr>
      <vt:lpstr>Présentation PowerPoint</vt:lpstr>
      <vt:lpstr>Présentation PowerPoint</vt:lpstr>
      <vt:lpstr>Présentation PowerPoint</vt:lpstr>
      <vt:lpstr>Temps d’échanges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Emmanuelle MESTRE</dc:creator>
  <cp:lastModifiedBy>Sandra Sylvain</cp:lastModifiedBy>
  <cp:revision>463</cp:revision>
  <cp:lastPrinted>2021-10-07T11:55:42Z</cp:lastPrinted>
  <dcterms:created xsi:type="dcterms:W3CDTF">2017-02-22T09:26:21Z</dcterms:created>
  <dcterms:modified xsi:type="dcterms:W3CDTF">2021-10-07T13:13:47Z</dcterms:modified>
</cp:coreProperties>
</file>